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colors2.xml" ContentType="application/vnd.ms-office.chartcolorstyle+xml"/>
  <Override PartName="/ppt/charts/style2.xml" ContentType="application/vnd.ms-office.chartstyle+xml"/>
  <Override PartName="/ppt/charts/style3.xml" ContentType="application/vnd.ms-office.chartstyle+xml"/>
  <Override PartName="/ppt/charts/colors3.xml" ContentType="application/vnd.ms-office.chartcolorstyle+xml"/>
  <Override PartName="/ppt/charts/style4.xml" ContentType="application/vnd.ms-office.chartstyle+xml"/>
  <Override PartName="/ppt/charts/colors4.xml" ContentType="application/vnd.ms-office.chartcolorstyle+xml"/>
  <Override PartName="/ppt/charts/style5.xml" ContentType="application/vnd.ms-office.chartstyle+xml"/>
  <Override PartName="/ppt/charts/colors5.xml" ContentType="application/vnd.ms-office.chartcolorstyle+xml"/>
  <Override PartName="/ppt/charts/style6.xml" ContentType="application/vnd.ms-office.chartstyle+xml"/>
  <Override PartName="/ppt/charts/colors6.xml" ContentType="application/vnd.ms-office.chartcolorstyle+xml"/>
  <Override PartName="/ppt/charts/style7.xml" ContentType="application/vnd.ms-office.chartstyle+xml"/>
  <Override PartName="/ppt/charts/colors7.xml" ContentType="application/vnd.ms-office.chartcolorstyle+xml"/>
  <Override PartName="/ppt/charts/style8.xml" ContentType="application/vnd.ms-office.chartstyle+xml"/>
  <Override PartName="/ppt/charts/colors8.xml" ContentType="application/vnd.ms-office.chartcolorstyle+xml"/>
  <Override PartName="/ppt/charts/style9.xml" ContentType="application/vnd.ms-office.chartstyle+xml"/>
  <Override PartName="/ppt/charts/colors9.xml" ContentType="application/vnd.ms-office.chartcolorstyle+xml"/>
  <Override PartName="/ppt/charts/style10.xml" ContentType="application/vnd.ms-office.chartstyle+xml"/>
  <Override PartName="/ppt/charts/colors10.xml" ContentType="application/vnd.ms-office.chartcolorstyle+xml"/>
  <Override PartName="/ppt/charts/style11.xml" ContentType="application/vnd.ms-office.chartstyle+xml"/>
  <Override PartName="/ppt/charts/colors11.xml" ContentType="application/vnd.ms-office.chartcolorstyle+xml"/>
  <Override PartName="/ppt/charts/style12.xml" ContentType="application/vnd.ms-office.chartstyle+xml"/>
  <Override PartName="/ppt/charts/colors12.xml" ContentType="application/vnd.ms-office.chartcolorstyle+xml"/>
  <Override PartName="/ppt/charts/style13.xml" ContentType="application/vnd.ms-office.chartstyle+xml"/>
  <Override PartName="/ppt/charts/colors13.xml" ContentType="application/vnd.ms-office.chartcolorstyle+xml"/>
  <Override PartName="/ppt/charts/style14.xml" ContentType="application/vnd.ms-office.chartstyle+xml"/>
  <Override PartName="/ppt/charts/colors14.xml" ContentType="application/vnd.ms-office.chartcolorstyle+xml"/>
  <Override PartName="/ppt/charts/style15.xml" ContentType="application/vnd.ms-office.chartstyle+xml"/>
  <Override PartName="/ppt/charts/colors15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67" r:id="rId2"/>
    <p:sldId id="268" r:id="rId3"/>
    <p:sldId id="269" r:id="rId4"/>
    <p:sldId id="270" r:id="rId5"/>
    <p:sldId id="271" r:id="rId6"/>
    <p:sldId id="303" r:id="rId7"/>
    <p:sldId id="272" r:id="rId8"/>
    <p:sldId id="273" r:id="rId9"/>
    <p:sldId id="296" r:id="rId10"/>
    <p:sldId id="274" r:id="rId11"/>
    <p:sldId id="275" r:id="rId12"/>
    <p:sldId id="276" r:id="rId13"/>
    <p:sldId id="281" r:id="rId14"/>
    <p:sldId id="282" r:id="rId15"/>
    <p:sldId id="283" r:id="rId16"/>
    <p:sldId id="284" r:id="rId17"/>
    <p:sldId id="288" r:id="rId18"/>
    <p:sldId id="289" r:id="rId19"/>
    <p:sldId id="297" r:id="rId20"/>
    <p:sldId id="298" r:id="rId21"/>
    <p:sldId id="299" r:id="rId22"/>
    <p:sldId id="300" r:id="rId23"/>
    <p:sldId id="290" r:id="rId24"/>
    <p:sldId id="293" r:id="rId25"/>
    <p:sldId id="294" r:id="rId26"/>
  </p:sldIdLst>
  <p:sldSz cx="12192000" cy="6858000"/>
  <p:notesSz cx="6788150" cy="9923463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36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Style" Target="style9.xml"/><Relationship Id="rId2" Type="http://schemas.microsoft.com/office/2011/relationships/chartColorStyle" Target="colors9.xml"/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3" Type="http://schemas.microsoft.com/office/2011/relationships/chartStyle" Target="style10.xml"/><Relationship Id="rId2" Type="http://schemas.microsoft.com/office/2011/relationships/chartColorStyle" Target="colors10.xml"/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3" Type="http://schemas.microsoft.com/office/2011/relationships/chartStyle" Target="style11.xml"/><Relationship Id="rId2" Type="http://schemas.microsoft.com/office/2011/relationships/chartColorStyle" Target="colors11.xml"/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3" Type="http://schemas.microsoft.com/office/2011/relationships/chartStyle" Target="style12.xml"/><Relationship Id="rId2" Type="http://schemas.microsoft.com/office/2011/relationships/chartColorStyle" Target="colors12.xml"/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3" Type="http://schemas.microsoft.com/office/2011/relationships/chartStyle" Target="style13.xml"/><Relationship Id="rId2" Type="http://schemas.microsoft.com/office/2011/relationships/chartColorStyle" Target="colors13.xml"/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3" Type="http://schemas.microsoft.com/office/2011/relationships/chartStyle" Target="style14.xml"/><Relationship Id="rId2" Type="http://schemas.microsoft.com/office/2011/relationships/chartColorStyle" Target="colors14.xml"/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3" Type="http://schemas.microsoft.com/office/2011/relationships/chartStyle" Target="style15.xml"/><Relationship Id="rId2" Type="http://schemas.microsoft.com/office/2011/relationships/chartColorStyle" Target="colors15.xml"/><Relationship Id="rId1" Type="http://schemas.openxmlformats.org/officeDocument/2006/relationships/package" Target="../embeddings/Microsoft_Excel_Worksheet16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Relationship Id="rId4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23445833713833009"/>
          <c:w val="1"/>
          <c:h val="0.6832604665675534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Курс навчання</c:v>
                </c:pt>
              </c:strCache>
            </c:strRef>
          </c:tx>
          <c:dPt>
            <c:idx val="0"/>
            <c:bubble3D val="0"/>
            <c:spPr>
              <a:solidFill>
                <a:srgbClr val="3EF03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ACD-485B-A7FA-E598F6F0A794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ACD-485B-A7FA-E598F6F0A794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ACD-485B-A7FA-E598F6F0A794}"/>
              </c:ext>
            </c:extLst>
          </c:dPt>
          <c:dPt>
            <c:idx val="3"/>
            <c:bubble3D val="0"/>
            <c:spPr>
              <a:solidFill>
                <a:srgbClr val="F793DF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ACD-485B-A7FA-E598F6F0A794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2ACD-485B-A7FA-E598F6F0A794}"/>
              </c:ext>
            </c:extLst>
          </c:dPt>
          <c:dPt>
            <c:idx val="5"/>
            <c:bubble3D val="0"/>
            <c:spPr>
              <a:solidFill>
                <a:srgbClr val="FFFF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2ACD-485B-A7FA-E598F6F0A794}"/>
              </c:ext>
            </c:extLst>
          </c:dPt>
          <c:dLbls>
            <c:dLbl>
              <c:idx val="0"/>
              <c:layout>
                <c:manualLayout>
                  <c:x val="2.3484124510281808E-2"/>
                  <c:y val="-4.243126530739848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19,3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2ACD-485B-A7FA-E598F6F0A79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349573077965298E-2"/>
                  <c:y val="-9.5345345345345441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25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2ACD-485B-A7FA-E598F6F0A79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6.0730788508438431E-2"/>
                  <c:y val="-9.5345345345346656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20,1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2ACD-485B-A7FA-E598F6F0A79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6.5466654737981536E-2"/>
                  <c:y val="4.584506712013994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15,7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2ACD-485B-A7FA-E598F6F0A79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7.7060801871641854E-2"/>
                  <c:y val="-2.372713608395509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2ACD-485B-A7FA-E598F6F0A79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8.2472957585457989E-17"/>
                  <c:y val="-3.178178178178180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10,9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2ACD-485B-A7FA-E598F6F0A79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entury" panose="02040604050505020304" pitchFamily="18" charset="0"/>
                    <a:ea typeface="+mn-ea"/>
                    <a:cs typeface="+mn-cs"/>
                  </a:defRPr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1 курс бакалаврату</c:v>
                </c:pt>
                <c:pt idx="1">
                  <c:v>2 курс бакалаврату</c:v>
                </c:pt>
                <c:pt idx="2">
                  <c:v>3 курс бакалаврату</c:v>
                </c:pt>
                <c:pt idx="3">
                  <c:v>4 курс бакалаврату</c:v>
                </c:pt>
                <c:pt idx="4">
                  <c:v>1 курс магістратури</c:v>
                </c:pt>
                <c:pt idx="5">
                  <c:v>2 курс магістратури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19.3</c:v>
                </c:pt>
                <c:pt idx="1">
                  <c:v>25</c:v>
                </c:pt>
                <c:pt idx="2">
                  <c:v>20.100000000000001</c:v>
                </c:pt>
                <c:pt idx="3">
                  <c:v>15.7</c:v>
                </c:pt>
                <c:pt idx="4">
                  <c:v>9</c:v>
                </c:pt>
                <c:pt idx="5">
                  <c:v>10.9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2ACD-485B-A7FA-E598F6F0A79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80585782990448729"/>
          <c:y val="0.13059509324092744"/>
          <c:w val="0.19414214171444921"/>
          <c:h val="0.557962233043495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95000"/>
                  <a:lumOff val="5000"/>
                </a:schemeClr>
              </a:solidFill>
              <a:latin typeface="Century" panose="02040604050505020304" pitchFamily="18" charset="0"/>
              <a:ea typeface="+mn-ea"/>
              <a:cs typeface="+mn-cs"/>
            </a:defRPr>
          </a:pPr>
          <a:endParaRPr lang="uk-UA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6578148368210411E-2"/>
          <c:y val="4.1759186494097683E-2"/>
          <c:w val="0.94745885848258971"/>
          <c:h val="0.748877910845165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Аркуш1!$B$1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entury" panose="02040604050505020304" pitchFamily="18" charset="0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Аркуш1!$A$2:$A$6</c:f>
              <c:strCache>
                <c:ptCount val="5"/>
                <c:pt idx="0">
                  <c:v>Обираю самостійно</c:v>
                </c:pt>
                <c:pt idx="1">
                  <c:v>Обираємо групою</c:v>
                </c:pt>
                <c:pt idx="2">
                  <c:v>За нас обирає кафедра/деканат</c:v>
                </c:pt>
                <c:pt idx="3">
                  <c:v>Взагалі не маю такої можливості</c:v>
                </c:pt>
                <c:pt idx="4">
                  <c:v>Інше</c:v>
                </c:pt>
              </c:strCache>
            </c:strRef>
          </c:cat>
          <c:val>
            <c:numRef>
              <c:f>Аркуш1!$B$2:$B$6</c:f>
              <c:numCache>
                <c:formatCode>General</c:formatCode>
                <c:ptCount val="5"/>
                <c:pt idx="0">
                  <c:v>46.9</c:v>
                </c:pt>
                <c:pt idx="1">
                  <c:v>36.299999999999997</c:v>
                </c:pt>
                <c:pt idx="2">
                  <c:v>4</c:v>
                </c:pt>
                <c:pt idx="3">
                  <c:v>3.8</c:v>
                </c:pt>
                <c:pt idx="4">
                  <c:v>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276-4627-B501-3550867194BD}"/>
            </c:ext>
          </c:extLst>
        </c:ser>
        <c:ser>
          <c:idx val="1"/>
          <c:order val="1"/>
          <c:tx>
            <c:strRef>
              <c:f>Аркуш1!$C$1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entury" panose="02040604050505020304" pitchFamily="18" charset="0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Аркуш1!$A$2:$A$6</c:f>
              <c:strCache>
                <c:ptCount val="5"/>
                <c:pt idx="0">
                  <c:v>Обираю самостійно</c:v>
                </c:pt>
                <c:pt idx="1">
                  <c:v>Обираємо групою</c:v>
                </c:pt>
                <c:pt idx="2">
                  <c:v>За нас обирає кафедра/деканат</c:v>
                </c:pt>
                <c:pt idx="3">
                  <c:v>Взагалі не маю такої можливості</c:v>
                </c:pt>
                <c:pt idx="4">
                  <c:v>Інше</c:v>
                </c:pt>
              </c:strCache>
            </c:strRef>
          </c:cat>
          <c:val>
            <c:numRef>
              <c:f>Аркуш1!$C$2:$C$6</c:f>
              <c:numCache>
                <c:formatCode>General</c:formatCode>
                <c:ptCount val="5"/>
                <c:pt idx="0">
                  <c:v>43.8</c:v>
                </c:pt>
                <c:pt idx="1">
                  <c:v>40.799999999999997</c:v>
                </c:pt>
                <c:pt idx="2">
                  <c:v>7.4</c:v>
                </c:pt>
                <c:pt idx="3">
                  <c:v>4.7</c:v>
                </c:pt>
                <c:pt idx="4">
                  <c:v>3.3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276-4627-B501-3550867194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29431552"/>
        <c:axId val="31596544"/>
      </c:barChart>
      <c:catAx>
        <c:axId val="129431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Century" panose="02040604050505020304" pitchFamily="18" charset="0"/>
                <a:ea typeface="+mn-ea"/>
                <a:cs typeface="+mn-cs"/>
              </a:defRPr>
            </a:pPr>
            <a:endParaRPr lang="uk-UA"/>
          </a:p>
        </c:txPr>
        <c:crossAx val="31596544"/>
        <c:crosses val="autoZero"/>
        <c:auto val="1"/>
        <c:lblAlgn val="ctr"/>
        <c:lblOffset val="100"/>
        <c:noMultiLvlLbl val="0"/>
      </c:catAx>
      <c:valAx>
        <c:axId val="315965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Century" panose="02040604050505020304" pitchFamily="18" charset="0"/>
                <a:ea typeface="+mn-ea"/>
                <a:cs typeface="+mn-cs"/>
              </a:defRPr>
            </a:pPr>
            <a:endParaRPr lang="uk-UA"/>
          </a:p>
        </c:txPr>
        <c:crossAx val="129431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9383968522198516"/>
          <c:y val="5.8843050114700354E-2"/>
          <c:w val="0.25885726157276617"/>
          <c:h val="6.005464595431267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95000"/>
                  <a:lumOff val="5000"/>
                </a:schemeClr>
              </a:solidFill>
              <a:latin typeface="Century" panose="02040604050505020304" pitchFamily="18" charset="0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Аркуш1!$B$1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entury" panose="02040604050505020304" pitchFamily="18" charset="0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Аркуш1!$A$2:$A$6</c:f>
              <c:strCache>
                <c:ptCount val="5"/>
                <c:pt idx="0">
                  <c:v>Так, після кожної пройденої дисципліни</c:v>
                </c:pt>
                <c:pt idx="1">
                  <c:v>Так, після деяких пройдених дисциплін</c:v>
                </c:pt>
                <c:pt idx="2">
                  <c:v>Не знаю</c:v>
                </c:pt>
                <c:pt idx="3">
                  <c:v>Ні</c:v>
                </c:pt>
                <c:pt idx="4">
                  <c:v>Інше</c:v>
                </c:pt>
              </c:strCache>
            </c:strRef>
          </c:cat>
          <c:val>
            <c:numRef>
              <c:f>Аркуш1!$B$2:$B$6</c:f>
              <c:numCache>
                <c:formatCode>General</c:formatCode>
                <c:ptCount val="5"/>
                <c:pt idx="0">
                  <c:v>12.6</c:v>
                </c:pt>
                <c:pt idx="1">
                  <c:v>37.9</c:v>
                </c:pt>
                <c:pt idx="2">
                  <c:v>28.1</c:v>
                </c:pt>
                <c:pt idx="3">
                  <c:v>20.5</c:v>
                </c:pt>
                <c:pt idx="4">
                  <c:v>0.8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AD4-405D-B874-2DCAE84A8AAB}"/>
            </c:ext>
          </c:extLst>
        </c:ser>
        <c:ser>
          <c:idx val="1"/>
          <c:order val="1"/>
          <c:tx>
            <c:strRef>
              <c:f>Аркуш1!$C$1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entury" panose="02040604050505020304" pitchFamily="18" charset="0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Аркуш1!$A$2:$A$6</c:f>
              <c:strCache>
                <c:ptCount val="5"/>
                <c:pt idx="0">
                  <c:v>Так, після кожної пройденої дисципліни</c:v>
                </c:pt>
                <c:pt idx="1">
                  <c:v>Так, після деяких пройдених дисциплін</c:v>
                </c:pt>
                <c:pt idx="2">
                  <c:v>Не знаю</c:v>
                </c:pt>
                <c:pt idx="3">
                  <c:v>Ні</c:v>
                </c:pt>
                <c:pt idx="4">
                  <c:v>Інше</c:v>
                </c:pt>
              </c:strCache>
            </c:strRef>
          </c:cat>
          <c:val>
            <c:numRef>
              <c:f>Аркуш1!$C$2:$C$6</c:f>
              <c:numCache>
                <c:formatCode>General</c:formatCode>
                <c:ptCount val="5"/>
                <c:pt idx="0">
                  <c:v>15.1</c:v>
                </c:pt>
                <c:pt idx="1">
                  <c:v>31.9</c:v>
                </c:pt>
                <c:pt idx="2">
                  <c:v>34.800000000000004</c:v>
                </c:pt>
                <c:pt idx="3">
                  <c:v>13.6</c:v>
                </c:pt>
                <c:pt idx="4">
                  <c:v>4.5999999999999996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AD4-405D-B874-2DCAE84A8A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9429504"/>
        <c:axId val="31631616"/>
      </c:barChart>
      <c:catAx>
        <c:axId val="129429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Century" panose="02040604050505020304" pitchFamily="18" charset="0"/>
                <a:ea typeface="+mn-ea"/>
                <a:cs typeface="+mn-cs"/>
              </a:defRPr>
            </a:pPr>
            <a:endParaRPr lang="uk-UA"/>
          </a:p>
        </c:txPr>
        <c:crossAx val="31631616"/>
        <c:crosses val="autoZero"/>
        <c:auto val="1"/>
        <c:lblAlgn val="ctr"/>
        <c:lblOffset val="100"/>
        <c:noMultiLvlLbl val="0"/>
      </c:catAx>
      <c:valAx>
        <c:axId val="31631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" panose="02040604050505020304" pitchFamily="18" charset="0"/>
                <a:ea typeface="+mn-ea"/>
                <a:cs typeface="+mn-cs"/>
              </a:defRPr>
            </a:pPr>
            <a:endParaRPr lang="uk-UA"/>
          </a:p>
        </c:txPr>
        <c:crossAx val="129429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2138765263037838"/>
          <c:y val="5.3005765123279251E-2"/>
          <c:w val="0.14828749667161178"/>
          <c:h val="5.97269161807242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95000"/>
                  <a:lumOff val="5000"/>
                </a:schemeClr>
              </a:solidFill>
              <a:latin typeface="Century" panose="02040604050505020304" pitchFamily="18" charset="0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Аркуш1!$B$1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entury" panose="02040604050505020304" pitchFamily="18" charset="0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Аркуш1!$A$2:$A$5</c:f>
              <c:strCache>
                <c:ptCount val="4"/>
                <c:pt idx="0">
                  <c:v>Так, щорічно</c:v>
                </c:pt>
                <c:pt idx="1">
                  <c:v>Так, серед випускників перед завершенням освітньої програми</c:v>
                </c:pt>
                <c:pt idx="2">
                  <c:v>Не знаю</c:v>
                </c:pt>
                <c:pt idx="3">
                  <c:v>Ні</c:v>
                </c:pt>
              </c:strCache>
            </c:strRef>
          </c:cat>
          <c:val>
            <c:numRef>
              <c:f>Аркуш1!$B$2:$B$5</c:f>
              <c:numCache>
                <c:formatCode>General</c:formatCode>
                <c:ptCount val="4"/>
                <c:pt idx="0">
                  <c:v>34.800000000000004</c:v>
                </c:pt>
                <c:pt idx="1">
                  <c:v>9.4</c:v>
                </c:pt>
                <c:pt idx="2">
                  <c:v>40.5</c:v>
                </c:pt>
                <c:pt idx="3">
                  <c:v>15.3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BC2-4DC8-A14F-933D149859D9}"/>
            </c:ext>
          </c:extLst>
        </c:ser>
        <c:ser>
          <c:idx val="1"/>
          <c:order val="1"/>
          <c:tx>
            <c:strRef>
              <c:f>Аркуш1!$C$1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entury" panose="02040604050505020304" pitchFamily="18" charset="0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Аркуш1!$A$2:$A$5</c:f>
              <c:strCache>
                <c:ptCount val="4"/>
                <c:pt idx="0">
                  <c:v>Так, щорічно</c:v>
                </c:pt>
                <c:pt idx="1">
                  <c:v>Так, серед випускників перед завершенням освітньої програми</c:v>
                </c:pt>
                <c:pt idx="2">
                  <c:v>Не знаю</c:v>
                </c:pt>
                <c:pt idx="3">
                  <c:v>Ні</c:v>
                </c:pt>
              </c:strCache>
            </c:strRef>
          </c:cat>
          <c:val>
            <c:numRef>
              <c:f>Аркуш1!$C$2:$C$5</c:f>
              <c:numCache>
                <c:formatCode>General</c:formatCode>
                <c:ptCount val="4"/>
                <c:pt idx="0">
                  <c:v>29.7</c:v>
                </c:pt>
                <c:pt idx="1">
                  <c:v>7.2</c:v>
                </c:pt>
                <c:pt idx="2">
                  <c:v>50.8</c:v>
                </c:pt>
                <c:pt idx="3">
                  <c:v>12.3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BC2-4DC8-A14F-933D149859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9432064"/>
        <c:axId val="31635648"/>
      </c:barChart>
      <c:catAx>
        <c:axId val="129432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Century" panose="02040604050505020304" pitchFamily="18" charset="0"/>
                <a:ea typeface="+mn-ea"/>
                <a:cs typeface="+mn-cs"/>
              </a:defRPr>
            </a:pPr>
            <a:endParaRPr lang="uk-UA"/>
          </a:p>
        </c:txPr>
        <c:crossAx val="31635648"/>
        <c:crosses val="autoZero"/>
        <c:auto val="1"/>
        <c:lblAlgn val="ctr"/>
        <c:lblOffset val="100"/>
        <c:noMultiLvlLbl val="0"/>
      </c:catAx>
      <c:valAx>
        <c:axId val="31635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Century" panose="02040604050505020304" pitchFamily="18" charset="0"/>
                <a:ea typeface="+mn-ea"/>
                <a:cs typeface="+mn-cs"/>
              </a:defRPr>
            </a:pPr>
            <a:endParaRPr lang="uk-UA"/>
          </a:p>
        </c:txPr>
        <c:crossAx val="129432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8802826277150162"/>
          <c:y val="1.0046520230224322E-2"/>
          <c:w val="0.21017535851496824"/>
          <c:h val="7.307591366149905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95000"/>
                  <a:lumOff val="5000"/>
                </a:schemeClr>
              </a:solidFill>
              <a:latin typeface="Century" panose="02040604050505020304" pitchFamily="18" charset="0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684716040929695E-2"/>
          <c:y val="1.8920924228477035E-2"/>
          <c:w val="0.9413152839590706"/>
          <c:h val="0.765111468675508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Аркуш1!$B$1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entury" panose="02040604050505020304" pitchFamily="18" charset="0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Аркуш1!$A$2:$A$4</c:f>
              <c:strCache>
                <c:ptCount val="3"/>
                <c:pt idx="0">
                  <c:v>Так, щорічно</c:v>
                </c:pt>
                <c:pt idx="1">
                  <c:v>Так, раз на декілька років</c:v>
                </c:pt>
                <c:pt idx="2">
                  <c:v>Ні</c:v>
                </c:pt>
              </c:strCache>
            </c:strRef>
          </c:cat>
          <c:val>
            <c:numRef>
              <c:f>Аркуш1!$B$2:$B$4</c:f>
              <c:numCache>
                <c:formatCode>General</c:formatCode>
                <c:ptCount val="3"/>
                <c:pt idx="0">
                  <c:v>90.5</c:v>
                </c:pt>
                <c:pt idx="1">
                  <c:v>7.8</c:v>
                </c:pt>
                <c:pt idx="2">
                  <c:v>1.9000000000000001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958-4391-98E4-A284537ECD0D}"/>
            </c:ext>
          </c:extLst>
        </c:ser>
        <c:ser>
          <c:idx val="1"/>
          <c:order val="1"/>
          <c:tx>
            <c:strRef>
              <c:f>Аркуш1!$C$1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entury" panose="02040604050505020304" pitchFamily="18" charset="0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Аркуш1!$A$2:$A$4</c:f>
              <c:strCache>
                <c:ptCount val="3"/>
                <c:pt idx="0">
                  <c:v>Так, щорічно</c:v>
                </c:pt>
                <c:pt idx="1">
                  <c:v>Так, раз на декілька років</c:v>
                </c:pt>
                <c:pt idx="2">
                  <c:v>Ні</c:v>
                </c:pt>
              </c:strCache>
            </c:strRef>
          </c:cat>
          <c:val>
            <c:numRef>
              <c:f>Аркуш1!$C$2:$C$4</c:f>
              <c:numCache>
                <c:formatCode>General</c:formatCode>
                <c:ptCount val="3"/>
                <c:pt idx="0">
                  <c:v>89.6</c:v>
                </c:pt>
                <c:pt idx="1">
                  <c:v>9.8000000000000007</c:v>
                </c:pt>
                <c:pt idx="2">
                  <c:v>3.7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958-4391-98E4-A284537ECD0D}"/>
            </c:ext>
          </c:extLst>
        </c:ser>
        <c:ser>
          <c:idx val="2"/>
          <c:order val="2"/>
          <c:tx>
            <c:strRef>
              <c:f>Аркуш1!$D$1</c:f>
              <c:strCache>
                <c:ptCount val="1"/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Аркуш1!$A$2:$A$4</c:f>
              <c:strCache>
                <c:ptCount val="3"/>
                <c:pt idx="0">
                  <c:v>Так, щорічно</c:v>
                </c:pt>
                <c:pt idx="1">
                  <c:v>Так, раз на декілька років</c:v>
                </c:pt>
                <c:pt idx="2">
                  <c:v>Ні</c:v>
                </c:pt>
              </c:strCache>
            </c:strRef>
          </c:cat>
          <c:val>
            <c:numRef>
              <c:f>Аркуш1!$D$2:$D$4</c:f>
              <c:numCache>
                <c:formatCode>General</c:formatCode>
                <c:ptCount val="3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958-4391-98E4-A284537ECD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9507328"/>
        <c:axId val="31636800"/>
      </c:barChart>
      <c:catAx>
        <c:axId val="129507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Century" panose="02040604050505020304" pitchFamily="18" charset="0"/>
                <a:ea typeface="+mn-ea"/>
                <a:cs typeface="+mn-cs"/>
              </a:defRPr>
            </a:pPr>
            <a:endParaRPr lang="uk-UA"/>
          </a:p>
        </c:txPr>
        <c:crossAx val="31636800"/>
        <c:crosses val="autoZero"/>
        <c:auto val="1"/>
        <c:lblAlgn val="ctr"/>
        <c:lblOffset val="100"/>
        <c:noMultiLvlLbl val="0"/>
      </c:catAx>
      <c:valAx>
        <c:axId val="31636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Century" panose="02040604050505020304" pitchFamily="18" charset="0"/>
                <a:ea typeface="+mn-ea"/>
                <a:cs typeface="+mn-cs"/>
              </a:defRPr>
            </a:pPr>
            <a:endParaRPr lang="uk-UA"/>
          </a:p>
        </c:txPr>
        <c:crossAx val="129507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0.59446802845296431"/>
          <c:y val="5.9641354808187108E-2"/>
          <c:w val="0.22289969188634046"/>
          <c:h val="5.383323487423893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95000"/>
                  <a:lumOff val="5000"/>
                </a:schemeClr>
              </a:solidFill>
              <a:latin typeface="Century" panose="02040604050505020304" pitchFamily="18" charset="0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2228791940026223E-2"/>
          <c:y val="0.12354187777875021"/>
          <c:w val="0.63121706261659993"/>
          <c:h val="0.8764581222212498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FF0000"/>
            </a:solidFill>
          </c:spPr>
          <c:dPt>
            <c:idx val="0"/>
            <c:bubble3D val="0"/>
            <c:spPr>
              <a:solidFill>
                <a:srgbClr val="00B0F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329-47A6-A6BE-75DF2FC50FB3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329-47A6-A6BE-75DF2FC50FB3}"/>
              </c:ext>
            </c:extLst>
          </c:dPt>
          <c:dPt>
            <c:idx val="2"/>
            <c:bubble3D val="0"/>
            <c:spPr>
              <a:solidFill>
                <a:schemeClr val="bg1">
                  <a:lumMod val="6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329-47A6-A6BE-75DF2FC50FB3}"/>
              </c:ext>
            </c:extLst>
          </c:dPt>
          <c:dLbls>
            <c:dLbl>
              <c:idx val="0"/>
              <c:layout>
                <c:manualLayout>
                  <c:x val="0.23001722865265795"/>
                  <c:y val="-0.6305086008766555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C329-47A6-A6BE-75DF2FC50FB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-1.597548293489568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C329-47A6-A6BE-75DF2FC50FB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5.0003745359273474E-2"/>
                  <c:y val="-2.282211847842245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C329-47A6-A6BE-75DF2FC50FB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Century" panose="02040604050505020304" pitchFamily="18" charset="0"/>
                    <a:ea typeface="+mn-ea"/>
                    <a:cs typeface="+mn-cs"/>
                  </a:defRPr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Так</c:v>
                </c:pt>
                <c:pt idx="1">
                  <c:v>Ні</c:v>
                </c:pt>
                <c:pt idx="2">
                  <c:v>Інше</c:v>
                </c:pt>
              </c:strCache>
            </c:strRef>
          </c:cat>
          <c:val>
            <c:numRef>
              <c:f>Лист1!$B$2:$B$4</c:f>
              <c:numCache>
                <c:formatCode>###0.0%</c:formatCode>
                <c:ptCount val="3"/>
                <c:pt idx="0">
                  <c:v>0.93300000000000005</c:v>
                </c:pt>
                <c:pt idx="1">
                  <c:v>4.3000000000000003E-2</c:v>
                </c:pt>
                <c:pt idx="2">
                  <c:v>2.4E-2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C329-47A6-A6BE-75DF2FC50FB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3863663410221989"/>
          <c:y val="0.15169520719338805"/>
          <c:w val="0.1401117741200891"/>
          <c:h val="0.6686068462402003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Century" panose="02040604050505020304" pitchFamily="18" charset="0"/>
              <a:ea typeface="+mn-ea"/>
              <a:cs typeface="+mn-cs"/>
            </a:defRPr>
          </a:pPr>
          <a:endParaRPr lang="uk-UA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220997739290114"/>
          <c:y val="3.2881027560122025E-2"/>
          <c:w val="0.71626590606788532"/>
          <c:h val="0.8818512275971622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0070C0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29,4%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42,9%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94,5%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11369855360120856"/>
                  <c:y val="2.4005487616665269E-3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90,2%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Century" panose="02040604050505020304" pitchFamily="18" charset="0"/>
                    <a:ea typeface="+mn-ea"/>
                    <a:cs typeface="+mn-cs"/>
                  </a:defRPr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5"/>
                <c:pt idx="0">
                  <c:v>Представники адміністрації</c:v>
                </c:pt>
                <c:pt idx="1">
                  <c:v>Декан факультету</c:v>
                </c:pt>
                <c:pt idx="2">
                  <c:v>Гарант освітньої програми</c:v>
                </c:pt>
                <c:pt idx="3">
                  <c:v>Викладачі</c:v>
                </c:pt>
                <c:pt idx="4">
                  <c:v>Студенти</c:v>
                </c:pt>
              </c:strCache>
            </c:strRef>
          </c:cat>
          <c:val>
            <c:numRef>
              <c:f>Лист1!$B$2:$B$7</c:f>
              <c:numCache>
                <c:formatCode>###0.0%</c:formatCode>
                <c:ptCount val="6"/>
                <c:pt idx="0">
                  <c:v>0.29400000000000004</c:v>
                </c:pt>
                <c:pt idx="1">
                  <c:v>0.4290000000000001</c:v>
                </c:pt>
                <c:pt idx="2">
                  <c:v>0.94499999999999995</c:v>
                </c:pt>
                <c:pt idx="3">
                  <c:v>0.90200000000000002</c:v>
                </c:pt>
                <c:pt idx="4">
                  <c:v>0.62600000000000011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8FBF-4B94-ABFA-79728CB4B70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78973952"/>
        <c:axId val="31788992"/>
      </c:barChart>
      <c:catAx>
        <c:axId val="7897395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Century" panose="02040604050505020304" pitchFamily="18" charset="0"/>
                <a:ea typeface="+mn-ea"/>
                <a:cs typeface="+mn-cs"/>
              </a:defRPr>
            </a:pPr>
            <a:endParaRPr lang="uk-UA"/>
          </a:p>
        </c:txPr>
        <c:crossAx val="31788992"/>
        <c:crosses val="autoZero"/>
        <c:auto val="1"/>
        <c:lblAlgn val="ctr"/>
        <c:lblOffset val="100"/>
        <c:noMultiLvlLbl val="0"/>
      </c:catAx>
      <c:valAx>
        <c:axId val="31788992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.0%" sourceLinked="1"/>
        <c:majorTickMark val="out"/>
        <c:minorTickMark val="none"/>
        <c:tickLblPos val="nextTo"/>
        <c:crossAx val="789739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  <a:latin typeface="Century" panose="02040604050505020304" pitchFamily="18" charset="0"/>
        </a:defRPr>
      </a:pPr>
      <a:endParaRPr lang="uk-UA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Аркуш1!$B$1</c:f>
              <c:strCache>
                <c:ptCount val="1"/>
                <c:pt idx="0">
                  <c:v>Важко відповісти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Аркуш1!$A$2:$A$5</c:f>
              <c:strCache>
                <c:ptCount val="4"/>
                <c:pt idx="0">
                  <c:v>2022 Викладачі</c:v>
                </c:pt>
                <c:pt idx="1">
                  <c:v>2023 Викладачі</c:v>
                </c:pt>
                <c:pt idx="2">
                  <c:v>2022 Студенти</c:v>
                </c:pt>
                <c:pt idx="3">
                  <c:v>2023 Студенти</c:v>
                </c:pt>
              </c:strCache>
            </c:strRef>
          </c:cat>
          <c:val>
            <c:numRef>
              <c:f>Аркуш1!$B$2:$B$5</c:f>
              <c:numCache>
                <c:formatCode>General</c:formatCode>
                <c:ptCount val="4"/>
                <c:pt idx="0">
                  <c:v>2.1</c:v>
                </c:pt>
                <c:pt idx="1">
                  <c:v>5.5</c:v>
                </c:pt>
                <c:pt idx="2">
                  <c:v>3.7</c:v>
                </c:pt>
                <c:pt idx="3">
                  <c:v>6.4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00A-4449-98FF-7C168A101B92}"/>
            </c:ext>
          </c:extLst>
        </c:ser>
        <c:ser>
          <c:idx val="1"/>
          <c:order val="1"/>
          <c:tx>
            <c:strRef>
              <c:f>Аркуш1!$C$1</c:f>
              <c:strCache>
                <c:ptCount val="1"/>
                <c:pt idx="0">
                  <c:v>Мізерне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Аркуш1!$A$2:$A$5</c:f>
              <c:strCache>
                <c:ptCount val="4"/>
                <c:pt idx="0">
                  <c:v>2022 Викладачі</c:v>
                </c:pt>
                <c:pt idx="1">
                  <c:v>2023 Викладачі</c:v>
                </c:pt>
                <c:pt idx="2">
                  <c:v>2022 Студенти</c:v>
                </c:pt>
                <c:pt idx="3">
                  <c:v>2023 Студенти</c:v>
                </c:pt>
              </c:strCache>
            </c:strRef>
          </c:cat>
          <c:val>
            <c:numRef>
              <c:f>Аркуш1!$C$2:$C$5</c:f>
              <c:numCache>
                <c:formatCode>General</c:formatCode>
                <c:ptCount val="4"/>
                <c:pt idx="0">
                  <c:v>0</c:v>
                </c:pt>
                <c:pt idx="1">
                  <c:v>3.1</c:v>
                </c:pt>
                <c:pt idx="2">
                  <c:v>1.3</c:v>
                </c:pt>
                <c:pt idx="3">
                  <c:v>1.7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00A-4449-98FF-7C168A101B92}"/>
            </c:ext>
          </c:extLst>
        </c:ser>
        <c:ser>
          <c:idx val="2"/>
          <c:order val="2"/>
          <c:tx>
            <c:strRef>
              <c:f>Аркуш1!$D$1</c:f>
              <c:strCache>
                <c:ptCount val="1"/>
                <c:pt idx="0">
                  <c:v>Скорше мізерне</c:v>
                </c:pt>
              </c:strCache>
            </c:strRef>
          </c:tx>
          <c:spPr>
            <a:solidFill>
              <a:srgbClr val="66FF33"/>
            </a:solidFill>
            <a:ln>
              <a:noFill/>
            </a:ln>
            <a:effectLst/>
          </c:spPr>
          <c:invertIfNegative val="0"/>
          <c:cat>
            <c:strRef>
              <c:f>Аркуш1!$A$2:$A$5</c:f>
              <c:strCache>
                <c:ptCount val="4"/>
                <c:pt idx="0">
                  <c:v>2022 Викладачі</c:v>
                </c:pt>
                <c:pt idx="1">
                  <c:v>2023 Викладачі</c:v>
                </c:pt>
                <c:pt idx="2">
                  <c:v>2022 Студенти</c:v>
                </c:pt>
                <c:pt idx="3">
                  <c:v>2023 Студенти</c:v>
                </c:pt>
              </c:strCache>
            </c:strRef>
          </c:cat>
          <c:val>
            <c:numRef>
              <c:f>Аркуш1!$D$2:$D$5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1.3</c:v>
                </c:pt>
                <c:pt idx="3">
                  <c:v>1.3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00A-4449-98FF-7C168A101B92}"/>
            </c:ext>
          </c:extLst>
        </c:ser>
        <c:ser>
          <c:idx val="3"/>
          <c:order val="3"/>
          <c:tx>
            <c:strRef>
              <c:f>Аркуш1!$E$1</c:f>
              <c:strCache>
                <c:ptCount val="1"/>
                <c:pt idx="0">
                  <c:v>Помірне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Аркуш1!$A$2:$A$5</c:f>
              <c:strCache>
                <c:ptCount val="4"/>
                <c:pt idx="0">
                  <c:v>2022 Викладачі</c:v>
                </c:pt>
                <c:pt idx="1">
                  <c:v>2023 Викладачі</c:v>
                </c:pt>
                <c:pt idx="2">
                  <c:v>2022 Студенти</c:v>
                </c:pt>
                <c:pt idx="3">
                  <c:v>2023 Студенти</c:v>
                </c:pt>
              </c:strCache>
            </c:strRef>
          </c:cat>
          <c:val>
            <c:numRef>
              <c:f>Аркуш1!$E$2:$E$5</c:f>
              <c:numCache>
                <c:formatCode>General</c:formatCode>
                <c:ptCount val="4"/>
                <c:pt idx="0">
                  <c:v>37.1</c:v>
                </c:pt>
                <c:pt idx="1">
                  <c:v>79.2</c:v>
                </c:pt>
                <c:pt idx="2">
                  <c:v>41.5</c:v>
                </c:pt>
                <c:pt idx="3">
                  <c:v>49.1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00A-4449-98FF-7C168A101B92}"/>
            </c:ext>
          </c:extLst>
        </c:ser>
        <c:ser>
          <c:idx val="4"/>
          <c:order val="4"/>
          <c:tx>
            <c:strRef>
              <c:f>Аркуш1!$F$1</c:f>
              <c:strCache>
                <c:ptCount val="1"/>
                <c:pt idx="0">
                  <c:v>Скоріше надмірне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Аркуш1!$A$2:$A$5</c:f>
              <c:strCache>
                <c:ptCount val="4"/>
                <c:pt idx="0">
                  <c:v>2022 Викладачі</c:v>
                </c:pt>
                <c:pt idx="1">
                  <c:v>2023 Викладачі</c:v>
                </c:pt>
                <c:pt idx="2">
                  <c:v>2022 Студенти</c:v>
                </c:pt>
                <c:pt idx="3">
                  <c:v>2023 Студенти</c:v>
                </c:pt>
              </c:strCache>
            </c:strRef>
          </c:cat>
          <c:val>
            <c:numRef>
              <c:f>Аркуш1!$F$2:$F$5</c:f>
              <c:numCache>
                <c:formatCode>General</c:formatCode>
                <c:ptCount val="4"/>
                <c:pt idx="0">
                  <c:v>39.200000000000003</c:v>
                </c:pt>
                <c:pt idx="1">
                  <c:v>11</c:v>
                </c:pt>
                <c:pt idx="2">
                  <c:v>37.4</c:v>
                </c:pt>
                <c:pt idx="3">
                  <c:v>30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00A-4449-98FF-7C168A101B92}"/>
            </c:ext>
          </c:extLst>
        </c:ser>
        <c:ser>
          <c:idx val="5"/>
          <c:order val="5"/>
          <c:tx>
            <c:strRef>
              <c:f>Аркуш1!$G$1</c:f>
              <c:strCache>
                <c:ptCount val="1"/>
                <c:pt idx="0">
                  <c:v>Вкрай надмірне</c:v>
                </c:pt>
              </c:strCache>
            </c:strRef>
          </c:tx>
          <c:spPr>
            <a:solidFill>
              <a:srgbClr val="FF66F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Аркуш1!$A$2:$A$5</c:f>
              <c:strCache>
                <c:ptCount val="4"/>
                <c:pt idx="0">
                  <c:v>2022 Викладачі</c:v>
                </c:pt>
                <c:pt idx="1">
                  <c:v>2023 Викладачі</c:v>
                </c:pt>
                <c:pt idx="2">
                  <c:v>2022 Студенти</c:v>
                </c:pt>
                <c:pt idx="3">
                  <c:v>2023 Студенти</c:v>
                </c:pt>
              </c:strCache>
            </c:strRef>
          </c:cat>
          <c:val>
            <c:numRef>
              <c:f>Аркуш1!$G$2:$G$5</c:f>
              <c:numCache>
                <c:formatCode>General</c:formatCode>
                <c:ptCount val="4"/>
                <c:pt idx="0">
                  <c:v>21.6</c:v>
                </c:pt>
                <c:pt idx="1">
                  <c:v>1.2</c:v>
                </c:pt>
                <c:pt idx="2">
                  <c:v>14.7</c:v>
                </c:pt>
                <c:pt idx="3">
                  <c:v>11.5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500A-4449-98FF-7C168A101B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9809024"/>
        <c:axId val="31786112"/>
      </c:barChart>
      <c:catAx>
        <c:axId val="798090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uk-UA"/>
          </a:p>
        </c:txPr>
        <c:crossAx val="31786112"/>
        <c:crosses val="autoZero"/>
        <c:auto val="1"/>
        <c:lblAlgn val="ctr"/>
        <c:lblOffset val="100"/>
        <c:noMultiLvlLbl val="0"/>
      </c:catAx>
      <c:valAx>
        <c:axId val="317861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uk-UA"/>
          </a:p>
        </c:txPr>
        <c:crossAx val="798090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6.1683108412119922E-2"/>
          <c:y val="0.9293383804786256"/>
          <c:w val="0.8999999908007057"/>
          <c:h val="7.066161952137445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2">
                    <a:lumMod val="50000"/>
                  </a:schemeClr>
                </a:solidFill>
                <a:latin typeface="Century" panose="02040604050505020304" pitchFamily="18" charset="0"/>
                <a:ea typeface="+mn-ea"/>
                <a:cs typeface="+mn-cs"/>
              </a:defRPr>
            </a:pPr>
            <a:r>
              <a:rPr lang="uk-UA" sz="2000" b="1" dirty="0" smtClean="0">
                <a:solidFill>
                  <a:schemeClr val="tx2">
                    <a:lumMod val="50000"/>
                  </a:schemeClr>
                </a:solidFill>
                <a:latin typeface="Century" panose="02040604050505020304" pitchFamily="18" charset="0"/>
              </a:rPr>
              <a:t>Віковий</a:t>
            </a:r>
            <a:r>
              <a:rPr lang="uk-UA" sz="2000" b="1" baseline="0" dirty="0" smtClean="0">
                <a:solidFill>
                  <a:schemeClr val="tx2">
                    <a:lumMod val="50000"/>
                  </a:schemeClr>
                </a:solidFill>
                <a:latin typeface="Century" panose="02040604050505020304" pitchFamily="18" charset="0"/>
              </a:rPr>
              <a:t> розподіл</a:t>
            </a:r>
            <a:r>
              <a:rPr lang="uk-UA" sz="2000" b="1" dirty="0" smtClean="0">
                <a:solidFill>
                  <a:schemeClr val="tx2">
                    <a:lumMod val="50000"/>
                  </a:schemeClr>
                </a:solidFill>
                <a:latin typeface="Century" panose="02040604050505020304" pitchFamily="18" charset="0"/>
              </a:rPr>
              <a:t>, %</a:t>
            </a:r>
            <a:endParaRPr lang="uk-UA" sz="2000" b="1" dirty="0">
              <a:solidFill>
                <a:schemeClr val="tx2">
                  <a:lumMod val="50000"/>
                </a:schemeClr>
              </a:solidFill>
              <a:latin typeface="Century" panose="02040604050505020304" pitchFamily="18" charset="0"/>
            </a:endParaRPr>
          </a:p>
        </c:rich>
      </c:tx>
      <c:layout>
        <c:manualLayout>
          <c:xMode val="edge"/>
          <c:yMode val="edge"/>
          <c:x val="0.77711509703696402"/>
          <c:y val="0.12430845266512407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31525251197435372"/>
          <c:w val="1"/>
          <c:h val="0.68326046656755313"/>
        </c:manualLayout>
      </c:layout>
      <c:pie3DChart>
        <c:varyColors val="1"/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8563221720679951"/>
          <c:y val="0.22927511778756871"/>
          <c:w val="0.10509602695550005"/>
          <c:h val="0.4666466324174470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95000"/>
                  <a:lumOff val="5000"/>
                </a:schemeClr>
              </a:solidFill>
              <a:latin typeface="Century" panose="02040604050505020304" pitchFamily="18" charset="0"/>
              <a:ea typeface="+mn-ea"/>
              <a:cs typeface="+mn-cs"/>
            </a:defRPr>
          </a:pPr>
          <a:endParaRPr lang="uk-UA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Аркуш1!$B$1</c:f>
              <c:strCache>
                <c:ptCount val="1"/>
                <c:pt idx="0">
                  <c:v>Часто-Дуже часто</c:v>
                </c:pt>
              </c:strCache>
            </c:strRef>
          </c:tx>
          <c:spPr>
            <a:solidFill>
              <a:srgbClr val="21DE1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Аркуш1!$A$2:$A$6</c:f>
              <c:strCache>
                <c:ptCount val="5"/>
                <c:pt idx="0">
                  <c:v>Санкції за плагіат, списування та інші порушення</c:v>
                </c:pt>
                <c:pt idx="1">
                  <c:v>Правила цитування запозичених текстів та правила посилання на використану літературу</c:v>
                </c:pt>
                <c:pt idx="2">
                  <c:v>Етика та/або академічна доброчесність</c:v>
                </c:pt>
                <c:pt idx="3">
                  <c:v>Вимоги до письмових робіт на курсі</c:v>
                </c:pt>
                <c:pt idx="4">
                  <c:v>Плагіат, списування та інші порушення</c:v>
                </c:pt>
              </c:strCache>
            </c:strRef>
          </c:cat>
          <c:val>
            <c:numRef>
              <c:f>Аркуш1!$B$2:$B$6</c:f>
              <c:numCache>
                <c:formatCode>General</c:formatCode>
                <c:ptCount val="5"/>
                <c:pt idx="0">
                  <c:v>51</c:v>
                </c:pt>
                <c:pt idx="1">
                  <c:v>63.4</c:v>
                </c:pt>
                <c:pt idx="2">
                  <c:v>59.9</c:v>
                </c:pt>
                <c:pt idx="3">
                  <c:v>71.5</c:v>
                </c:pt>
                <c:pt idx="4">
                  <c:v>61.9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C21-4FB1-A12B-8C10C1C6AE49}"/>
            </c:ext>
          </c:extLst>
        </c:ser>
        <c:ser>
          <c:idx val="1"/>
          <c:order val="1"/>
          <c:tx>
            <c:strRef>
              <c:f>Аркуш1!$C$1</c:f>
              <c:strCache>
                <c:ptCount val="1"/>
                <c:pt idx="0">
                  <c:v>Рідко-Дуже рідко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Аркуш1!$A$2:$A$6</c:f>
              <c:strCache>
                <c:ptCount val="5"/>
                <c:pt idx="0">
                  <c:v>Санкції за плагіат, списування та інші порушення</c:v>
                </c:pt>
                <c:pt idx="1">
                  <c:v>Правила цитування запозичених текстів та правила посилання на використану літературу</c:v>
                </c:pt>
                <c:pt idx="2">
                  <c:v>Етика та/або академічна доброчесність</c:v>
                </c:pt>
                <c:pt idx="3">
                  <c:v>Вимоги до письмових робіт на курсі</c:v>
                </c:pt>
                <c:pt idx="4">
                  <c:v>Плагіат, списування та інші порушення</c:v>
                </c:pt>
              </c:strCache>
            </c:strRef>
          </c:cat>
          <c:val>
            <c:numRef>
              <c:f>Аркуш1!$C$2:$C$6</c:f>
              <c:numCache>
                <c:formatCode>General</c:formatCode>
                <c:ptCount val="5"/>
                <c:pt idx="0">
                  <c:v>42</c:v>
                </c:pt>
                <c:pt idx="1">
                  <c:v>33.9</c:v>
                </c:pt>
                <c:pt idx="2">
                  <c:v>36.1</c:v>
                </c:pt>
                <c:pt idx="3">
                  <c:v>26.2</c:v>
                </c:pt>
                <c:pt idx="4">
                  <c:v>36.5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C21-4FB1-A12B-8C10C1C6AE49}"/>
            </c:ext>
          </c:extLst>
        </c:ser>
        <c:ser>
          <c:idx val="2"/>
          <c:order val="2"/>
          <c:tx>
            <c:strRef>
              <c:f>Аркуш1!$D$1</c:f>
              <c:strCache>
                <c:ptCount val="1"/>
                <c:pt idx="0">
                  <c:v>Важко відповісти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6,1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9C21-4FB1-A12B-8C10C1C6AE4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Аркуш1!$A$2:$A$6</c:f>
              <c:strCache>
                <c:ptCount val="5"/>
                <c:pt idx="0">
                  <c:v>Санкції за плагіат, списування та інші порушення</c:v>
                </c:pt>
                <c:pt idx="1">
                  <c:v>Правила цитування запозичених текстів та правила посилання на використану літературу</c:v>
                </c:pt>
                <c:pt idx="2">
                  <c:v>Етика та/або академічна доброчесність</c:v>
                </c:pt>
                <c:pt idx="3">
                  <c:v>Вимоги до письмових робіт на курсі</c:v>
                </c:pt>
                <c:pt idx="4">
                  <c:v>Плагіат, списування та інші порушення</c:v>
                </c:pt>
              </c:strCache>
            </c:strRef>
          </c:cat>
          <c:val>
            <c:numRef>
              <c:f>Аркуш1!$D$2:$D$6</c:f>
              <c:numCache>
                <c:formatCode>General</c:formatCode>
                <c:ptCount val="5"/>
                <c:pt idx="0">
                  <c:v>9.6</c:v>
                </c:pt>
                <c:pt idx="1">
                  <c:v>5.3</c:v>
                </c:pt>
                <c:pt idx="2">
                  <c:v>6.1</c:v>
                </c:pt>
                <c:pt idx="3">
                  <c:v>4.4000000000000004</c:v>
                </c:pt>
                <c:pt idx="4">
                  <c:v>3.3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C21-4FB1-A12B-8C10C1C6AE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20696832"/>
        <c:axId val="34608768"/>
      </c:barChart>
      <c:catAx>
        <c:axId val="1206968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uk-UA"/>
          </a:p>
        </c:txPr>
        <c:crossAx val="34608768"/>
        <c:crosses val="autoZero"/>
        <c:auto val="1"/>
        <c:lblAlgn val="ctr"/>
        <c:lblOffset val="100"/>
        <c:noMultiLvlLbl val="0"/>
      </c:catAx>
      <c:valAx>
        <c:axId val="346087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206968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210603666668541E-2"/>
          <c:y val="2.5133689935300033E-2"/>
          <c:w val="0.89835218144703433"/>
          <c:h val="0.5263535608074616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Усне зауваження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anchor="ctr" anchorCtr="1"/>
              <a:lstStyle/>
              <a:p>
                <a:pPr>
                  <a:defRPr sz="1400"/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Студент/-ка допомагає іншому студенту/-ці під час екзамену (дії викладача по відношенню до студента/-ки, який допомагає)</c:v>
                </c:pt>
                <c:pt idx="1">
                  <c:v>Студент/-ка здав чужу письмову роботу від свого імені</c:v>
                </c:pt>
                <c:pt idx="2">
                  <c:v>Студент/-ка здав чужу курсову роботу від свого імені</c:v>
                </c:pt>
                <c:pt idx="3">
                  <c:v>Студент/-ка списує в іншого студента/-ки під час екзамену</c:v>
                </c:pt>
                <c:pt idx="4">
                  <c:v>Студент/-ка списує в іншого студента/-ки під час письмової роботи</c:v>
                </c:pt>
                <c:pt idx="5">
                  <c:v>У дипломній роботі студента/-ки виявлений плагіат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70</c:v>
                </c:pt>
                <c:pt idx="1">
                  <c:v>7.9</c:v>
                </c:pt>
                <c:pt idx="2">
                  <c:v>6.4</c:v>
                </c:pt>
                <c:pt idx="3">
                  <c:v>39.6</c:v>
                </c:pt>
                <c:pt idx="4">
                  <c:v>52</c:v>
                </c:pt>
                <c:pt idx="5">
                  <c:v>7.7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Знижують бали</c:v>
                </c:pt>
              </c:strCache>
            </c:strRef>
          </c:tx>
          <c:invertIfNegative val="0"/>
          <c:dLbls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1400" dirty="0"/>
                      <a:t>29,7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Студент/-ка допомагає іншому студенту/-ці під час екзамену (дії викладача по відношенню до студента/-ки, який допомагає)</c:v>
                </c:pt>
                <c:pt idx="1">
                  <c:v>Студент/-ка здав чужу письмову роботу від свого імені</c:v>
                </c:pt>
                <c:pt idx="2">
                  <c:v>Студент/-ка здав чужу курсову роботу від свого імені</c:v>
                </c:pt>
                <c:pt idx="3">
                  <c:v>Студент/-ка списує в іншого студента/-ки під час екзамену</c:v>
                </c:pt>
                <c:pt idx="4">
                  <c:v>Студент/-ка списує в іншого студента/-ки під час письмової роботи</c:v>
                </c:pt>
                <c:pt idx="5">
                  <c:v>У дипломній роботі студента/-ки виявлений плагіат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16.2</c:v>
                </c:pt>
                <c:pt idx="1">
                  <c:v>16.399999999999999</c:v>
                </c:pt>
                <c:pt idx="2">
                  <c:v>9.8000000000000007</c:v>
                </c:pt>
                <c:pt idx="3">
                  <c:v>29.7</c:v>
                </c:pt>
                <c:pt idx="4">
                  <c:v>29.8</c:v>
                </c:pt>
                <c:pt idx="5">
                  <c:v>20.3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Анульовують роботу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Студент/-ка допомагає іншому студенту/-ці під час екзамену (дії викладача по відношенню до студента/-ки, який допомагає)</c:v>
                </c:pt>
                <c:pt idx="1">
                  <c:v>Студент/-ка здав чужу письмову роботу від свого імені</c:v>
                </c:pt>
                <c:pt idx="2">
                  <c:v>Студент/-ка здав чужу курсову роботу від свого імені</c:v>
                </c:pt>
                <c:pt idx="3">
                  <c:v>Студент/-ка списує в іншого студента/-ки під час екзамену</c:v>
                </c:pt>
                <c:pt idx="4">
                  <c:v>Студент/-ка списує в іншого студента/-ки під час письмової роботи</c:v>
                </c:pt>
                <c:pt idx="5">
                  <c:v>У дипломній роботі студента/-ки виявлений плагіат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5.0999999999999996</c:v>
                </c:pt>
                <c:pt idx="1">
                  <c:v>50</c:v>
                </c:pt>
                <c:pt idx="2">
                  <c:v>53.6</c:v>
                </c:pt>
                <c:pt idx="3">
                  <c:v>18.600000000000001</c:v>
                </c:pt>
                <c:pt idx="4">
                  <c:v>11</c:v>
                </c:pt>
                <c:pt idx="5">
                  <c:v>35.9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Ігнорують/не звертають уваги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Студент/-ка допомагає іншому студенту/-ці під час екзамену (дії викладача по відношенню до студента/-ки, який допомагає)</c:v>
                </c:pt>
                <c:pt idx="1">
                  <c:v>Студент/-ка здав чужу письмову роботу від свого імені</c:v>
                </c:pt>
                <c:pt idx="2">
                  <c:v>Студент/-ка здав чужу курсову роботу від свого імені</c:v>
                </c:pt>
                <c:pt idx="3">
                  <c:v>Студент/-ка списує в іншого студента/-ки під час екзамену</c:v>
                </c:pt>
                <c:pt idx="4">
                  <c:v>Студент/-ка списує в іншого студента/-ки під час письмової роботи</c:v>
                </c:pt>
                <c:pt idx="5">
                  <c:v>У дипломній роботі студента/-ки виявлений плагіат</c:v>
                </c:pt>
              </c:strCache>
            </c:strRef>
          </c:cat>
          <c:val>
            <c:numRef>
              <c:f>Лист1!$E$2:$E$7</c:f>
              <c:numCache>
                <c:formatCode>General</c:formatCode>
                <c:ptCount val="6"/>
                <c:pt idx="0">
                  <c:v>2.4</c:v>
                </c:pt>
                <c:pt idx="1">
                  <c:v>0.9</c:v>
                </c:pt>
                <c:pt idx="2">
                  <c:v>0.9</c:v>
                </c:pt>
                <c:pt idx="3">
                  <c:v>2.8</c:v>
                </c:pt>
                <c:pt idx="4">
                  <c:v>4.2</c:v>
                </c:pt>
                <c:pt idx="5">
                  <c:v>2.4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Важко сказати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aseline="0"/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Студент/-ка допомагає іншому студенту/-ці під час екзамену (дії викладача по відношенню до студента/-ки, який допомагає)</c:v>
                </c:pt>
                <c:pt idx="1">
                  <c:v>Студент/-ка здав чужу письмову роботу від свого імені</c:v>
                </c:pt>
                <c:pt idx="2">
                  <c:v>Студент/-ка здав чужу курсову роботу від свого імені</c:v>
                </c:pt>
                <c:pt idx="3">
                  <c:v>Студент/-ка списує в іншого студента/-ки під час екзамену</c:v>
                </c:pt>
                <c:pt idx="4">
                  <c:v>Студент/-ка списує в іншого студента/-ки під час письмової роботи</c:v>
                </c:pt>
                <c:pt idx="5">
                  <c:v>У дипломній роботі студента/-ки виявлений плагіат</c:v>
                </c:pt>
              </c:strCache>
            </c:strRef>
          </c:cat>
          <c:val>
            <c:numRef>
              <c:f>Лист1!$F$2:$F$7</c:f>
              <c:numCache>
                <c:formatCode>General</c:formatCode>
                <c:ptCount val="6"/>
                <c:pt idx="0">
                  <c:v>20.2</c:v>
                </c:pt>
                <c:pt idx="1">
                  <c:v>31.3</c:v>
                </c:pt>
                <c:pt idx="2">
                  <c:v>36.799999999999997</c:v>
                </c:pt>
                <c:pt idx="3">
                  <c:v>25</c:v>
                </c:pt>
                <c:pt idx="4">
                  <c:v>17.899999999999999</c:v>
                </c:pt>
                <c:pt idx="5">
                  <c:v>41.8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30671616"/>
        <c:axId val="31597120"/>
        <c:axId val="0"/>
      </c:bar3DChart>
      <c:catAx>
        <c:axId val="1306716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200">
                <a:latin typeface="Bookman Old Style" pitchFamily="18" charset="0"/>
              </a:defRPr>
            </a:pPr>
            <a:endParaRPr lang="uk-UA"/>
          </a:p>
        </c:txPr>
        <c:crossAx val="31597120"/>
        <c:crosses val="autoZero"/>
        <c:auto val="1"/>
        <c:lblAlgn val="ctr"/>
        <c:lblOffset val="100"/>
        <c:noMultiLvlLbl val="0"/>
      </c:catAx>
      <c:valAx>
        <c:axId val="315971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0671616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600" baseline="0"/>
          </a:pPr>
          <a:endParaRPr lang="uk-UA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Аркуш1!$B$1</c:f>
              <c:strCache>
                <c:ptCount val="1"/>
                <c:pt idx="0">
                  <c:v>Абсолютно і скоріше відповідає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Century" panose="02040604050505020304" pitchFamily="18" charset="0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Аркуш1!$A$2:$A$6</c:f>
              <c:strCache>
                <c:ptCount val="5"/>
                <c:pt idx="0">
                  <c:v>У нашому закладі діють механізми протидії академічній недоброчесності</c:v>
                </c:pt>
                <c:pt idx="1">
                  <c:v>Я розумію свою роль та функції у механізмах протидії академічній недоброчесності</c:v>
                </c:pt>
                <c:pt idx="2">
                  <c:v>Я знаю, куди повідомляти, якщо вважаю, що студент порушив правила академічної недоброчесності</c:v>
                </c:pt>
                <c:pt idx="3">
                  <c:v>Я знаю, які санкції накладати на студентів, якщо вони порушили правила академічної доброчесності</c:v>
                </c:pt>
                <c:pt idx="4">
                  <c:v>Усі викладачі вашого університету дотримуються єдиної процедури, якщо виявили порушення академічної доброчесності</c:v>
                </c:pt>
              </c:strCache>
            </c:strRef>
          </c:cat>
          <c:val>
            <c:numRef>
              <c:f>Аркуш1!$B$2:$B$6</c:f>
              <c:numCache>
                <c:formatCode>General</c:formatCode>
                <c:ptCount val="5"/>
                <c:pt idx="0">
                  <c:v>77.3</c:v>
                </c:pt>
                <c:pt idx="1">
                  <c:v>79.099999999999994</c:v>
                </c:pt>
                <c:pt idx="2">
                  <c:v>78.5</c:v>
                </c:pt>
                <c:pt idx="3">
                  <c:v>71.8</c:v>
                </c:pt>
                <c:pt idx="4">
                  <c:v>60.1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84B-4EC5-A3AD-DC5260499B21}"/>
            </c:ext>
          </c:extLst>
        </c:ser>
        <c:ser>
          <c:idx val="1"/>
          <c:order val="1"/>
          <c:tx>
            <c:strRef>
              <c:f>Аркуш1!$C$1</c:f>
              <c:strCache>
                <c:ptCount val="1"/>
                <c:pt idx="0">
                  <c:v>Абсолютно і скоріше не відповідає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Century" panose="02040604050505020304" pitchFamily="18" charset="0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Аркуш1!$A$2:$A$6</c:f>
              <c:strCache>
                <c:ptCount val="5"/>
                <c:pt idx="0">
                  <c:v>У нашому закладі діють механізми протидії академічній недоброчесності</c:v>
                </c:pt>
                <c:pt idx="1">
                  <c:v>Я розумію свою роль та функції у механізмах протидії академічній недоброчесності</c:v>
                </c:pt>
                <c:pt idx="2">
                  <c:v>Я знаю, куди повідомляти, якщо вважаю, що студент порушив правила академічної недоброчесності</c:v>
                </c:pt>
                <c:pt idx="3">
                  <c:v>Я знаю, які санкції накладати на студентів, якщо вони порушили правила академічної доброчесності</c:v>
                </c:pt>
                <c:pt idx="4">
                  <c:v>Усі викладачі вашого університету дотримуються єдиної процедури, якщо виявили порушення академічної доброчесності</c:v>
                </c:pt>
              </c:strCache>
            </c:strRef>
          </c:cat>
          <c:val>
            <c:numRef>
              <c:f>Аркуш1!$C$2:$C$6</c:f>
              <c:numCache>
                <c:formatCode>General</c:formatCode>
                <c:ptCount val="5"/>
                <c:pt idx="0">
                  <c:v>8</c:v>
                </c:pt>
                <c:pt idx="1">
                  <c:v>3.1</c:v>
                </c:pt>
                <c:pt idx="2">
                  <c:v>7.4</c:v>
                </c:pt>
                <c:pt idx="3">
                  <c:v>8.6</c:v>
                </c:pt>
                <c:pt idx="4">
                  <c:v>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84B-4EC5-A3AD-DC5260499B21}"/>
            </c:ext>
          </c:extLst>
        </c:ser>
        <c:ser>
          <c:idx val="2"/>
          <c:order val="2"/>
          <c:tx>
            <c:strRef>
              <c:f>Аркуш1!$D$1</c:f>
              <c:strCache>
                <c:ptCount val="1"/>
                <c:pt idx="0">
                  <c:v>Важко відповісти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Century" panose="02040604050505020304" pitchFamily="18" charset="0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Аркуш1!$A$2:$A$6</c:f>
              <c:strCache>
                <c:ptCount val="5"/>
                <c:pt idx="0">
                  <c:v>У нашому закладі діють механізми протидії академічній недоброчесності</c:v>
                </c:pt>
                <c:pt idx="1">
                  <c:v>Я розумію свою роль та функції у механізмах протидії академічній недоброчесності</c:v>
                </c:pt>
                <c:pt idx="2">
                  <c:v>Я знаю, куди повідомляти, якщо вважаю, що студент порушив правила академічної недоброчесності</c:v>
                </c:pt>
                <c:pt idx="3">
                  <c:v>Я знаю, які санкції накладати на студентів, якщо вони порушили правила академічної доброчесності</c:v>
                </c:pt>
                <c:pt idx="4">
                  <c:v>Усі викладачі вашого університету дотримуються єдиної процедури, якщо виявили порушення академічної доброчесності</c:v>
                </c:pt>
              </c:strCache>
            </c:strRef>
          </c:cat>
          <c:val>
            <c:numRef>
              <c:f>Аркуш1!$D$2:$D$6</c:f>
              <c:numCache>
                <c:formatCode>General</c:formatCode>
                <c:ptCount val="5"/>
                <c:pt idx="0">
                  <c:v>14.7</c:v>
                </c:pt>
                <c:pt idx="1">
                  <c:v>17.8</c:v>
                </c:pt>
                <c:pt idx="2">
                  <c:v>14.1</c:v>
                </c:pt>
                <c:pt idx="3">
                  <c:v>19.600000000000001</c:v>
                </c:pt>
                <c:pt idx="4">
                  <c:v>28.8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84B-4EC5-A3AD-DC5260499B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4927616"/>
        <c:axId val="68627840"/>
      </c:barChart>
      <c:catAx>
        <c:axId val="349276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Century" panose="02040604050505020304" pitchFamily="18" charset="0"/>
                <a:ea typeface="+mn-ea"/>
                <a:cs typeface="+mn-cs"/>
              </a:defRPr>
            </a:pPr>
            <a:endParaRPr lang="uk-UA"/>
          </a:p>
        </c:txPr>
        <c:crossAx val="68627840"/>
        <c:crosses val="autoZero"/>
        <c:auto val="1"/>
        <c:lblAlgn val="ctr"/>
        <c:lblOffset val="100"/>
        <c:noMultiLvlLbl val="0"/>
      </c:catAx>
      <c:valAx>
        <c:axId val="686278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34927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Century" panose="02040604050505020304" pitchFamily="18" charset="0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3885240823060989"/>
          <c:y val="3.7669481527719055E-4"/>
          <c:w val="0.56114758420100996"/>
          <c:h val="0.9980868102721492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0070C0"/>
            </a:solidFill>
            <a:ln w="3810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Century" panose="02040604050505020304" pitchFamily="18" charset="0"/>
                    <a:ea typeface="+mn-ea"/>
                    <a:cs typeface="+mn-cs"/>
                  </a:defRPr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Знижую оцінку </c:v>
                </c:pt>
                <c:pt idx="1">
                  <c:v>Не зараховую роботу </c:v>
                </c:pt>
                <c:pt idx="2">
                  <c:v>Я повідомляю декана </c:v>
                </c:pt>
                <c:pt idx="3">
                  <c:v>Я дотримуюсь процедур, які діють в нашому університеті</c:v>
                </c:pt>
                <c:pt idx="4">
                  <c:v>Я не дотримуюсь процедур, бо вони занадто забюрократизовані</c:v>
                </c:pt>
                <c:pt idx="5">
                  <c:v>Нічого, бо такого ніколи не траплялось </c:v>
                </c:pt>
                <c:pt idx="6">
                  <c:v>У нас немає чітких процедур </c:v>
                </c:pt>
                <c:pt idx="7">
                  <c:v>Я не знаю, що робити </c:v>
                </c:pt>
                <c:pt idx="8">
                  <c:v>Важко відповісти</c:v>
                </c:pt>
                <c:pt idx="9">
                  <c:v>Інше </c:v>
                </c:pt>
              </c:strCache>
            </c:strRef>
          </c:cat>
          <c:val>
            <c:numRef>
              <c:f>Лист1!$B$2:$B$11</c:f>
              <c:numCache>
                <c:formatCode>###0.0%</c:formatCode>
                <c:ptCount val="10"/>
                <c:pt idx="0">
                  <c:v>0.221</c:v>
                </c:pt>
                <c:pt idx="1">
                  <c:v>0.33100000000000002</c:v>
                </c:pt>
                <c:pt idx="2">
                  <c:v>4.9000000000000002E-2</c:v>
                </c:pt>
                <c:pt idx="3">
                  <c:v>0.64400000000000002</c:v>
                </c:pt>
                <c:pt idx="4">
                  <c:v>1.7999999999999999E-2</c:v>
                </c:pt>
                <c:pt idx="5">
                  <c:v>0.14099999999999999</c:v>
                </c:pt>
                <c:pt idx="6">
                  <c:v>5.5E-2</c:v>
                </c:pt>
                <c:pt idx="7">
                  <c:v>1.7999999999999999E-2</c:v>
                </c:pt>
                <c:pt idx="8">
                  <c:v>7.3999999999999996E-2</c:v>
                </c:pt>
                <c:pt idx="9">
                  <c:v>1.9E-2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6-6C15-45A6-9E5A-F84903F198A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4929664"/>
        <c:axId val="34609920"/>
      </c:barChart>
      <c:catAx>
        <c:axId val="3492966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ln>
                  <a:noFill/>
                </a:ln>
                <a:solidFill>
                  <a:schemeClr val="tx1"/>
                </a:solidFill>
                <a:latin typeface="Century" panose="02040604050505020304" pitchFamily="18" charset="0"/>
                <a:ea typeface="+mn-ea"/>
                <a:cs typeface="+mn-cs"/>
              </a:defRPr>
            </a:pPr>
            <a:endParaRPr lang="uk-UA"/>
          </a:p>
        </c:txPr>
        <c:crossAx val="34609920"/>
        <c:crosses val="autoZero"/>
        <c:auto val="1"/>
        <c:lblAlgn val="ctr"/>
        <c:lblOffset val="100"/>
        <c:noMultiLvlLbl val="0"/>
      </c:catAx>
      <c:valAx>
        <c:axId val="34609920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.0%" sourceLinked="1"/>
        <c:majorTickMark val="out"/>
        <c:minorTickMark val="none"/>
        <c:tickLblPos val="nextTo"/>
        <c:crossAx val="34929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  <a:latin typeface="Century" panose="02040604050505020304" pitchFamily="18" charset="0"/>
        </a:defRPr>
      </a:pPr>
      <a:endParaRPr lang="uk-UA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3885240823060989"/>
          <c:y val="3.7669481527719055E-4"/>
          <c:w val="0.56114759176939044"/>
          <c:h val="0.9980868102721492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0070C0"/>
            </a:solidFill>
            <a:ln w="2540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Century" panose="02040604050505020304" pitchFamily="18" charset="0"/>
                    <a:ea typeface="+mn-ea"/>
                    <a:cs typeface="+mn-cs"/>
                  </a:defRPr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Студент/ка має надмірне навчальне навантаження</c:v>
                </c:pt>
                <c:pt idx="1">
                  <c:v>Студент/ка не знав/ла про наслідки та санкції за плагіат</c:v>
                </c:pt>
                <c:pt idx="2">
                  <c:v>Студент/ка не розуміє, що таке плагіат</c:v>
                </c:pt>
                <c:pt idx="3">
                  <c:v>Студент/ка заявляє про надмірну складність завдання</c:v>
                </c:pt>
                <c:pt idx="4">
                  <c:v>Більшість студентів вдається до плагіату</c:v>
                </c:pt>
                <c:pt idx="5">
                  <c:v>Обсяг плагіату був незначний</c:v>
                </c:pt>
                <c:pt idx="6">
                  <c:v>У жодному випадку</c:v>
                </c:pt>
                <c:pt idx="7">
                  <c:v>Інше </c:v>
                </c:pt>
              </c:strCache>
            </c:strRef>
          </c:cat>
          <c:val>
            <c:numRef>
              <c:f>Лист1!$B$2:$B$9</c:f>
              <c:numCache>
                <c:formatCode>###0.0%</c:formatCode>
                <c:ptCount val="8"/>
                <c:pt idx="0">
                  <c:v>3.6999999999999998E-2</c:v>
                </c:pt>
                <c:pt idx="1">
                  <c:v>7.3999999999999996E-2</c:v>
                </c:pt>
                <c:pt idx="2">
                  <c:v>9.8000000000000059E-2</c:v>
                </c:pt>
                <c:pt idx="3">
                  <c:v>4.3000000000000003E-2</c:v>
                </c:pt>
                <c:pt idx="4">
                  <c:v>4.3000000000000003E-2</c:v>
                </c:pt>
                <c:pt idx="5">
                  <c:v>0.45400000000000001</c:v>
                </c:pt>
                <c:pt idx="6">
                  <c:v>0.51500000000000001</c:v>
                </c:pt>
                <c:pt idx="7">
                  <c:v>1.2E-2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6-B484-4150-BE8A-D784A577181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52039680"/>
        <c:axId val="68693376"/>
      </c:barChart>
      <c:catAx>
        <c:axId val="5203968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ln>
                  <a:noFill/>
                </a:ln>
                <a:solidFill>
                  <a:schemeClr val="tx1"/>
                </a:solidFill>
                <a:latin typeface="Century" panose="02040604050505020304" pitchFamily="18" charset="0"/>
                <a:ea typeface="+mn-ea"/>
                <a:cs typeface="+mn-cs"/>
              </a:defRPr>
            </a:pPr>
            <a:endParaRPr lang="uk-UA"/>
          </a:p>
        </c:txPr>
        <c:crossAx val="68693376"/>
        <c:crosses val="autoZero"/>
        <c:auto val="1"/>
        <c:lblAlgn val="ctr"/>
        <c:lblOffset val="100"/>
        <c:noMultiLvlLbl val="0"/>
      </c:catAx>
      <c:valAx>
        <c:axId val="68693376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.0%" sourceLinked="1"/>
        <c:majorTickMark val="out"/>
        <c:minorTickMark val="none"/>
        <c:tickLblPos val="nextTo"/>
        <c:crossAx val="52039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  <a:latin typeface="Century" panose="02040604050505020304" pitchFamily="18" charset="0"/>
        </a:defRPr>
      </a:pPr>
      <a:endParaRPr lang="uk-UA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3744174766114188E-2"/>
          <c:y val="3.2011795518864537E-2"/>
          <c:w val="0.9527292560431333"/>
          <c:h val="0.7022212320868077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Аркуш1!$B$1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entury" panose="02040604050505020304" pitchFamily="18" charset="0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Аркуш1!$A$2:$A$7</c:f>
              <c:strCache>
                <c:ptCount val="6"/>
                <c:pt idx="0">
                  <c:v>Так, можу завантажити онлайн</c:v>
                </c:pt>
                <c:pt idx="1">
                  <c:v>Так, викладач/ка надсилає на e-mail</c:v>
                </c:pt>
                <c:pt idx="2">
                  <c:v>Так, викладач/ка надає його на проханння</c:v>
                </c:pt>
                <c:pt idx="3">
                  <c:v>Так, його надсилає кафедра</c:v>
                </c:pt>
                <c:pt idx="4">
                  <c:v>Не було силабусу</c:v>
                </c:pt>
                <c:pt idx="5">
                  <c:v>Інше</c:v>
                </c:pt>
              </c:strCache>
            </c:strRef>
          </c:cat>
          <c:val>
            <c:numRef>
              <c:f>Аркуш1!$B$2:$B$7</c:f>
              <c:numCache>
                <c:formatCode>General</c:formatCode>
                <c:ptCount val="6"/>
                <c:pt idx="0">
                  <c:v>42.5</c:v>
                </c:pt>
                <c:pt idx="1">
                  <c:v>46.7</c:v>
                </c:pt>
                <c:pt idx="2">
                  <c:v>25.4</c:v>
                </c:pt>
                <c:pt idx="3">
                  <c:v>4.5999999999999996</c:v>
                </c:pt>
                <c:pt idx="4">
                  <c:v>7</c:v>
                </c:pt>
                <c:pt idx="5">
                  <c:v>1.3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2B2-4E18-BA89-3933B418C37A}"/>
            </c:ext>
          </c:extLst>
        </c:ser>
        <c:ser>
          <c:idx val="1"/>
          <c:order val="1"/>
          <c:tx>
            <c:strRef>
              <c:f>Аркуш1!$C$1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entury" panose="02040604050505020304" pitchFamily="18" charset="0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Аркуш1!$A$2:$A$7</c:f>
              <c:strCache>
                <c:ptCount val="6"/>
                <c:pt idx="0">
                  <c:v>Так, можу завантажити онлайн</c:v>
                </c:pt>
                <c:pt idx="1">
                  <c:v>Так, викладач/ка надсилає на e-mail</c:v>
                </c:pt>
                <c:pt idx="2">
                  <c:v>Так, викладач/ка надає його на проханння</c:v>
                </c:pt>
                <c:pt idx="3">
                  <c:v>Так, його надсилає кафедра</c:v>
                </c:pt>
                <c:pt idx="4">
                  <c:v>Не було силабусу</c:v>
                </c:pt>
                <c:pt idx="5">
                  <c:v>Інше</c:v>
                </c:pt>
              </c:strCache>
            </c:strRef>
          </c:cat>
          <c:val>
            <c:numRef>
              <c:f>Аркуш1!$C$2:$C$7</c:f>
              <c:numCache>
                <c:formatCode>General</c:formatCode>
                <c:ptCount val="6"/>
                <c:pt idx="0">
                  <c:v>62.8</c:v>
                </c:pt>
                <c:pt idx="1">
                  <c:v>44.4</c:v>
                </c:pt>
                <c:pt idx="2">
                  <c:v>29.8</c:v>
                </c:pt>
                <c:pt idx="3">
                  <c:v>5</c:v>
                </c:pt>
                <c:pt idx="4">
                  <c:v>6.3</c:v>
                </c:pt>
                <c:pt idx="5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2B2-4E18-BA89-3933B418C3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2366464"/>
        <c:axId val="83781888"/>
      </c:barChart>
      <c:catAx>
        <c:axId val="82366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Century" panose="02040604050505020304" pitchFamily="18" charset="0"/>
                <a:ea typeface="+mn-ea"/>
                <a:cs typeface="+mn-cs"/>
              </a:defRPr>
            </a:pPr>
            <a:endParaRPr lang="uk-UA"/>
          </a:p>
        </c:txPr>
        <c:crossAx val="83781888"/>
        <c:crosses val="autoZero"/>
        <c:auto val="1"/>
        <c:lblAlgn val="ctr"/>
        <c:lblOffset val="100"/>
        <c:noMultiLvlLbl val="0"/>
      </c:catAx>
      <c:valAx>
        <c:axId val="83781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" panose="02040604050505020304" pitchFamily="18" charset="0"/>
                <a:ea typeface="+mn-ea"/>
                <a:cs typeface="+mn-cs"/>
              </a:defRPr>
            </a:pPr>
            <a:endParaRPr lang="uk-UA"/>
          </a:p>
        </c:txPr>
        <c:crossAx val="823664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2211229031153714"/>
          <c:y val="5.0087122627568738E-2"/>
          <c:w val="0.25700366078311199"/>
          <c:h val="5.388963118930318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95000"/>
                  <a:lumOff val="5000"/>
                </a:schemeClr>
              </a:solidFill>
              <a:latin typeface="Century" panose="02040604050505020304" pitchFamily="18" charset="0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Аркуш1!$B$1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entury" panose="02040604050505020304" pitchFamily="18" charset="0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Аркуш1!$A$2:$A$6</c:f>
              <c:strCache>
                <c:ptCount val="5"/>
                <c:pt idx="0">
                  <c:v>Можуть його завантажити онлайн</c:v>
                </c:pt>
                <c:pt idx="1">
                  <c:v>Я розсилаю їм на електронну пошту (групову/старости)</c:v>
                </c:pt>
                <c:pt idx="2">
                  <c:v>До мене звертаються і я надаю</c:v>
                </c:pt>
                <c:pt idx="3">
                  <c:v>Кафедра розсилає</c:v>
                </c:pt>
                <c:pt idx="4">
                  <c:v>Інше</c:v>
                </c:pt>
              </c:strCache>
            </c:strRef>
          </c:cat>
          <c:val>
            <c:numRef>
              <c:f>Аркуш1!$B$2:$B$6</c:f>
              <c:numCache>
                <c:formatCode>General</c:formatCode>
                <c:ptCount val="5"/>
                <c:pt idx="0">
                  <c:v>69.900000000000006</c:v>
                </c:pt>
                <c:pt idx="1">
                  <c:v>55.3</c:v>
                </c:pt>
                <c:pt idx="2">
                  <c:v>18.399999999999999</c:v>
                </c:pt>
                <c:pt idx="3">
                  <c:v>12.6</c:v>
                </c:pt>
                <c:pt idx="4">
                  <c:v>11.3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354-4EF6-85B3-8C96A05EBA31}"/>
            </c:ext>
          </c:extLst>
        </c:ser>
        <c:ser>
          <c:idx val="1"/>
          <c:order val="1"/>
          <c:tx>
            <c:strRef>
              <c:f>Аркуш1!$C$1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entury" panose="02040604050505020304" pitchFamily="18" charset="0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Аркуш1!$A$2:$A$6</c:f>
              <c:strCache>
                <c:ptCount val="5"/>
                <c:pt idx="0">
                  <c:v>Можуть його завантажити онлайн</c:v>
                </c:pt>
                <c:pt idx="1">
                  <c:v>Я розсилаю їм на електронну пошту (групову/старости)</c:v>
                </c:pt>
                <c:pt idx="2">
                  <c:v>До мене звертаються і я надаю</c:v>
                </c:pt>
                <c:pt idx="3">
                  <c:v>Кафедра розсилає</c:v>
                </c:pt>
                <c:pt idx="4">
                  <c:v>Інше</c:v>
                </c:pt>
              </c:strCache>
            </c:strRef>
          </c:cat>
          <c:val>
            <c:numRef>
              <c:f>Аркуш1!$C$2:$C$6</c:f>
              <c:numCache>
                <c:formatCode>General</c:formatCode>
                <c:ptCount val="5"/>
                <c:pt idx="0">
                  <c:v>82.2</c:v>
                </c:pt>
                <c:pt idx="1">
                  <c:v>43.6</c:v>
                </c:pt>
                <c:pt idx="2">
                  <c:v>25.8</c:v>
                </c:pt>
                <c:pt idx="3">
                  <c:v>8.6</c:v>
                </c:pt>
                <c:pt idx="4">
                  <c:v>18.600000000000001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354-4EF6-85B3-8C96A05EBA3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83836416"/>
        <c:axId val="31588352"/>
      </c:barChart>
      <c:catAx>
        <c:axId val="83836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Century" panose="02040604050505020304" pitchFamily="18" charset="0"/>
                <a:ea typeface="+mn-ea"/>
                <a:cs typeface="+mn-cs"/>
              </a:defRPr>
            </a:pPr>
            <a:endParaRPr lang="uk-UA"/>
          </a:p>
        </c:txPr>
        <c:crossAx val="31588352"/>
        <c:crosses val="autoZero"/>
        <c:auto val="1"/>
        <c:lblAlgn val="ctr"/>
        <c:lblOffset val="100"/>
        <c:noMultiLvlLbl val="0"/>
      </c:catAx>
      <c:valAx>
        <c:axId val="31588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" panose="02040604050505020304" pitchFamily="18" charset="0"/>
                <a:ea typeface="+mn-ea"/>
                <a:cs typeface="+mn-cs"/>
              </a:defRPr>
            </a:pPr>
            <a:endParaRPr lang="uk-UA"/>
          </a:p>
        </c:txPr>
        <c:crossAx val="83836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8491422267868762"/>
          <c:y val="4.4249837636147711E-2"/>
          <c:w val="0.19780440488417217"/>
          <c:h val="7.43201286592767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95000"/>
                  <a:lumOff val="5000"/>
                </a:schemeClr>
              </a:solidFill>
              <a:latin typeface="Century" panose="02040604050505020304" pitchFamily="18" charset="0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0.03105</cdr:x>
      <cdr:y>0.11733</cdr:y>
    </cdr:from>
    <cdr:to>
      <cdr:x>0.99812</cdr:x>
      <cdr:y>0.94162</cdr:y>
    </cdr:to>
    <cdr:pic>
      <cdr:nvPicPr>
        <cdr:cNvPr id="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341466" y="598899"/>
          <a:ext cx="10636804" cy="4207534"/>
        </a:xfrm>
        <a:prstGeom xmlns:a="http://schemas.openxmlformats.org/drawingml/2006/main" prst="rect">
          <a:avLst/>
        </a:prstGeom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1532" cy="4961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5047" y="0"/>
            <a:ext cx="2941532" cy="4961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F8661E-187F-436B-8649-35E128E44F05}" type="datetimeFigureOut">
              <a:rPr lang="uk-UA" smtClean="0"/>
              <a:t>20.12.2023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5568"/>
            <a:ext cx="2941532" cy="4961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5047" y="9425568"/>
            <a:ext cx="2941532" cy="4961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019029-B119-4D23-B0D9-ACDAA660A74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689171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1532" cy="49789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45047" y="0"/>
            <a:ext cx="2941532" cy="49789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77205E-1B4A-4B7D-85DD-FC43000F05B8}" type="datetimeFigureOut">
              <a:rPr lang="uk-UA" smtClean="0"/>
              <a:pPr/>
              <a:t>20.12.2023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417513" y="1239838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78815" y="4775666"/>
            <a:ext cx="5430520" cy="39073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9425568"/>
            <a:ext cx="2941532" cy="4978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45047" y="9425568"/>
            <a:ext cx="2941532" cy="4978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4A96B3-83EC-48F2-AB79-D3A7E0509CE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49435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022CBF-A9C6-444E-A650-2BADD9B2A701}" type="slidenum">
              <a:rPr lang="uk-UA" smtClean="0"/>
              <a:pPr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734214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6D4D34-AA32-4498-B53E-C5895B300A96}" type="slidenum">
              <a:rPr lang="uk-UA" smtClean="0"/>
              <a:pPr/>
              <a:t>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180265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6D4D34-AA32-4498-B53E-C5895B300A96}" type="slidenum">
              <a:rPr lang="uk-UA" smtClean="0"/>
              <a:pPr/>
              <a:t>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97176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 smtClean="0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F7B48-446A-41F6-87C3-CAF54D6098FF}" type="datetimeFigureOut">
              <a:rPr lang="uk-UA" smtClean="0"/>
              <a:pPr/>
              <a:t>20.12.2023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4FCBD-3A3D-4B17-A05F-6D5713F9AFEC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7695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F7B48-446A-41F6-87C3-CAF54D6098FF}" type="datetimeFigureOut">
              <a:rPr lang="uk-UA" smtClean="0"/>
              <a:pPr/>
              <a:t>20.12.2023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4FCBD-3A3D-4B17-A05F-6D5713F9AFEC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62729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F7B48-446A-41F6-87C3-CAF54D6098FF}" type="datetimeFigureOut">
              <a:rPr lang="uk-UA" smtClean="0"/>
              <a:pPr/>
              <a:t>20.12.2023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4FCBD-3A3D-4B17-A05F-6D5713F9AFEC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57442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F7B48-446A-41F6-87C3-CAF54D6098FF}" type="datetimeFigureOut">
              <a:rPr lang="uk-UA" smtClean="0"/>
              <a:pPr/>
              <a:t>20.12.2023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4FCBD-3A3D-4B17-A05F-6D5713F9AFEC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0463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F7B48-446A-41F6-87C3-CAF54D6098FF}" type="datetimeFigureOut">
              <a:rPr lang="uk-UA" smtClean="0"/>
              <a:pPr/>
              <a:t>20.12.2023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4FCBD-3A3D-4B17-A05F-6D5713F9AFEC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3681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F7B48-446A-41F6-87C3-CAF54D6098FF}" type="datetimeFigureOut">
              <a:rPr lang="uk-UA" smtClean="0"/>
              <a:pPr/>
              <a:t>20.12.2023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4FCBD-3A3D-4B17-A05F-6D5713F9AFEC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54102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F7B48-446A-41F6-87C3-CAF54D6098FF}" type="datetimeFigureOut">
              <a:rPr lang="uk-UA" smtClean="0"/>
              <a:pPr/>
              <a:t>20.12.2023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4FCBD-3A3D-4B17-A05F-6D5713F9AFEC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3051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F7B48-446A-41F6-87C3-CAF54D6098FF}" type="datetimeFigureOut">
              <a:rPr lang="uk-UA" smtClean="0"/>
              <a:pPr/>
              <a:t>20.12.2023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4FCBD-3A3D-4B17-A05F-6D5713F9AFEC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50941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F7B48-446A-41F6-87C3-CAF54D6098FF}" type="datetimeFigureOut">
              <a:rPr lang="uk-UA" smtClean="0"/>
              <a:pPr/>
              <a:t>20.12.2023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4FCBD-3A3D-4B17-A05F-6D5713F9AFEC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68818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F7B48-446A-41F6-87C3-CAF54D6098FF}" type="datetimeFigureOut">
              <a:rPr lang="uk-UA" smtClean="0"/>
              <a:pPr/>
              <a:t>20.12.2023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4FCBD-3A3D-4B17-A05F-6D5713F9AFEC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75714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F7B48-446A-41F6-87C3-CAF54D6098FF}" type="datetimeFigureOut">
              <a:rPr lang="uk-UA" smtClean="0"/>
              <a:pPr/>
              <a:t>20.12.2023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4FCBD-3A3D-4B17-A05F-6D5713F9AFEC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6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8F7B48-446A-41F6-87C3-CAF54D6098FF}" type="datetimeFigureOut">
              <a:rPr lang="uk-UA" smtClean="0"/>
              <a:pPr/>
              <a:t>20.12.2023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04FCBD-3A3D-4B17-A05F-6D5713F9AFEC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97284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306285" y="156194"/>
            <a:ext cx="10885715" cy="707671"/>
          </a:xfrm>
        </p:spPr>
        <p:txBody>
          <a:bodyPr>
            <a:normAutofit/>
          </a:bodyPr>
          <a:lstStyle/>
          <a:p>
            <a:pPr algn="ctr"/>
            <a:r>
              <a:rPr lang="uk-UA" sz="2200" b="1" dirty="0" smtClean="0">
                <a:solidFill>
                  <a:schemeClr val="tx2">
                    <a:lumMod val="50000"/>
                  </a:schemeClr>
                </a:solidFill>
                <a:latin typeface="Century" panose="02040604050505020304" pitchFamily="18" charset="0"/>
              </a:rPr>
              <a:t>Дрогобицький державний педагогічний університет </a:t>
            </a:r>
            <a:r>
              <a:rPr lang="uk-UA" sz="2200" b="1" dirty="0">
                <a:solidFill>
                  <a:schemeClr val="tx2">
                    <a:lumMod val="50000"/>
                  </a:schemeClr>
                </a:solidFill>
                <a:latin typeface="Century" panose="02040604050505020304" pitchFamily="18" charset="0"/>
              </a:rPr>
              <a:t>імені Івана Франка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4294967295"/>
          </p:nvPr>
        </p:nvSpPr>
        <p:spPr>
          <a:xfrm>
            <a:off x="4356462" y="885356"/>
            <a:ext cx="4785359" cy="460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1400" b="1" dirty="0" smtClean="0">
                <a:solidFill>
                  <a:schemeClr val="tx2">
                    <a:lumMod val="50000"/>
                  </a:schemeClr>
                </a:solidFill>
                <a:latin typeface="Century" panose="02040604050505020304" pitchFamily="18" charset="0"/>
              </a:rPr>
              <a:t>НАВЧАЛЬНО-МЕТОДИЧНИЙ ВІДДІЛ </a:t>
            </a:r>
            <a:endParaRPr lang="uk-UA" sz="1400" b="1" dirty="0">
              <a:solidFill>
                <a:schemeClr val="tx2">
                  <a:lumMod val="50000"/>
                </a:schemeClr>
              </a:solidFill>
              <a:latin typeface="Century" panose="02040604050505020304" pitchFamily="18" charset="0"/>
            </a:endParaRPr>
          </a:p>
          <a:p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4" name="Місце для вмісту 3"/>
          <p:cNvSpPr>
            <a:spLocks noGrp="1"/>
          </p:cNvSpPr>
          <p:nvPr>
            <p:ph idx="4294967295"/>
          </p:nvPr>
        </p:nvSpPr>
        <p:spPr>
          <a:xfrm>
            <a:off x="914400" y="1614179"/>
            <a:ext cx="10946674" cy="4454178"/>
          </a:xfrm>
        </p:spPr>
        <p:txBody>
          <a:bodyPr>
            <a:normAutofit/>
          </a:bodyPr>
          <a:lstStyle/>
          <a:p>
            <a:pPr algn="ctr"/>
            <a:endParaRPr lang="uk-UA" altLang="ko-KR" sz="3200" b="1" dirty="0" smtClean="0">
              <a:latin typeface="Century" panose="02040604050505020304" pitchFamily="18" charset="0"/>
              <a:cs typeface="Arial" pitchFamily="34" charset="0"/>
            </a:endParaRPr>
          </a:p>
          <a:p>
            <a:pPr marL="0" indent="0" algn="ctr">
              <a:lnSpc>
                <a:spcPct val="110000"/>
              </a:lnSpc>
              <a:buNone/>
            </a:pPr>
            <a:r>
              <a:rPr lang="uk-UA" altLang="ko-KR" sz="2600" b="1" dirty="0" smtClean="0">
                <a:solidFill>
                  <a:schemeClr val="tx2">
                    <a:lumMod val="50000"/>
                  </a:schemeClr>
                </a:solidFill>
                <a:latin typeface="Century" panose="02040604050505020304" pitchFamily="18" charset="0"/>
                <a:cs typeface="Arial" pitchFamily="34" charset="0"/>
              </a:rPr>
              <a:t>Аналіз </a:t>
            </a:r>
            <a:r>
              <a:rPr lang="uk-UA" altLang="ko-KR" sz="2600" b="1" dirty="0">
                <a:solidFill>
                  <a:schemeClr val="tx2">
                    <a:lumMod val="50000"/>
                  </a:schemeClr>
                </a:solidFill>
                <a:latin typeface="Century" panose="02040604050505020304" pitchFamily="18" charset="0"/>
                <a:cs typeface="Arial" pitchFamily="34" charset="0"/>
              </a:rPr>
              <a:t>академічної доброчесності </a:t>
            </a:r>
            <a:r>
              <a:rPr lang="uk-UA" altLang="ko-KR" sz="2600" b="1" dirty="0" smtClean="0">
                <a:solidFill>
                  <a:schemeClr val="tx2">
                    <a:lumMod val="50000"/>
                  </a:schemeClr>
                </a:solidFill>
                <a:latin typeface="Century" panose="02040604050505020304" pitchFamily="18" charset="0"/>
                <a:cs typeface="Arial" pitchFamily="34" charset="0"/>
              </a:rPr>
              <a:t>та системи </a:t>
            </a:r>
            <a:r>
              <a:rPr lang="uk-UA" sz="2600" b="1" dirty="0" smtClean="0">
                <a:solidFill>
                  <a:schemeClr val="tx2">
                    <a:lumMod val="50000"/>
                  </a:schemeClr>
                </a:solidFill>
                <a:latin typeface="Century" panose="02040604050505020304" pitchFamily="18" charset="0"/>
                <a:cs typeface="Arial" pitchFamily="34" charset="0"/>
              </a:rPr>
              <a:t>внутрішнього </a:t>
            </a:r>
            <a:r>
              <a:rPr lang="uk-UA" sz="2600" b="1" dirty="0">
                <a:solidFill>
                  <a:schemeClr val="tx2">
                    <a:lumMod val="50000"/>
                  </a:schemeClr>
                </a:solidFill>
                <a:latin typeface="Century" panose="02040604050505020304" pitchFamily="18" charset="0"/>
                <a:cs typeface="Arial" pitchFamily="34" charset="0"/>
              </a:rPr>
              <a:t>забезпечення якості </a:t>
            </a:r>
            <a:r>
              <a:rPr lang="uk-UA" sz="2600" b="1" dirty="0" smtClean="0">
                <a:solidFill>
                  <a:schemeClr val="tx2">
                    <a:lumMod val="50000"/>
                  </a:schemeClr>
                </a:solidFill>
                <a:latin typeface="Century" panose="02040604050505020304" pitchFamily="18" charset="0"/>
                <a:cs typeface="Arial" pitchFamily="34" charset="0"/>
              </a:rPr>
              <a:t>освіти ДДПУ імені </a:t>
            </a:r>
            <a:r>
              <a:rPr lang="uk-UA" sz="2600" b="1" dirty="0">
                <a:solidFill>
                  <a:schemeClr val="tx2">
                    <a:lumMod val="50000"/>
                  </a:schemeClr>
                </a:solidFill>
                <a:latin typeface="Century" panose="02040604050505020304" pitchFamily="18" charset="0"/>
                <a:cs typeface="Arial" pitchFamily="34" charset="0"/>
              </a:rPr>
              <a:t>Івана </a:t>
            </a:r>
            <a:r>
              <a:rPr lang="uk-UA" sz="2600" b="1" dirty="0" smtClean="0">
                <a:solidFill>
                  <a:schemeClr val="tx2">
                    <a:lumMod val="50000"/>
                  </a:schemeClr>
                </a:solidFill>
                <a:latin typeface="Century" panose="02040604050505020304" pitchFamily="18" charset="0"/>
                <a:cs typeface="Arial" pitchFamily="34" charset="0"/>
              </a:rPr>
              <a:t>Франка</a:t>
            </a:r>
            <a:endParaRPr lang="uk-UA" sz="2600" b="1" dirty="0">
              <a:solidFill>
                <a:schemeClr val="tx2">
                  <a:lumMod val="50000"/>
                </a:schemeClr>
              </a:solidFill>
              <a:latin typeface="Century" panose="02040604050505020304" pitchFamily="18" charset="0"/>
              <a:cs typeface="Arial" pitchFamily="34" charset="0"/>
            </a:endParaRPr>
          </a:p>
          <a:p>
            <a:pPr marL="0" indent="0" algn="ctr">
              <a:lnSpc>
                <a:spcPct val="110000"/>
              </a:lnSpc>
              <a:buNone/>
            </a:pPr>
            <a:r>
              <a:rPr lang="uk-UA" sz="1700" b="1" i="1" dirty="0" smtClean="0">
                <a:solidFill>
                  <a:schemeClr val="tx2">
                    <a:lumMod val="50000"/>
                  </a:schemeClr>
                </a:solidFill>
                <a:latin typeface="Century" panose="02040604050505020304" pitchFamily="18" charset="0"/>
                <a:cs typeface="Arial" pitchFamily="34" charset="0"/>
              </a:rPr>
              <a:t>(за результатами опитування науково-педагогічних працівників та здобувачів вищої освіти)</a:t>
            </a:r>
          </a:p>
          <a:p>
            <a:pPr marL="0" indent="0" algn="ctr">
              <a:lnSpc>
                <a:spcPct val="110000"/>
              </a:lnSpc>
              <a:buNone/>
            </a:pPr>
            <a:endParaRPr lang="uk-UA" sz="2000" b="1" dirty="0" smtClean="0">
              <a:solidFill>
                <a:schemeClr val="tx2">
                  <a:lumMod val="50000"/>
                </a:schemeClr>
              </a:solidFill>
              <a:latin typeface="Century" panose="02040604050505020304" pitchFamily="18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uk-UA" sz="2000" b="1" dirty="0" smtClean="0">
                <a:solidFill>
                  <a:schemeClr val="tx2">
                    <a:lumMod val="50000"/>
                  </a:schemeClr>
                </a:solidFill>
                <a:latin typeface="Century" panose="02040604050505020304" pitchFamily="18" charset="0"/>
                <a:cs typeface="Arial" pitchFamily="34" charset="0"/>
              </a:rPr>
              <a:t>27 листопада 2023 </a:t>
            </a:r>
            <a:r>
              <a:rPr lang="uk-UA" sz="2000" b="1" dirty="0">
                <a:solidFill>
                  <a:schemeClr val="tx2">
                    <a:lumMod val="50000"/>
                  </a:schemeClr>
                </a:solidFill>
                <a:latin typeface="Century" panose="02040604050505020304" pitchFamily="18" charset="0"/>
                <a:cs typeface="Arial" pitchFamily="34" charset="0"/>
              </a:rPr>
              <a:t>р. – </a:t>
            </a:r>
            <a:r>
              <a:rPr lang="uk-UA" sz="2000" b="1" dirty="0" smtClean="0">
                <a:solidFill>
                  <a:schemeClr val="tx2">
                    <a:lumMod val="50000"/>
                  </a:schemeClr>
                </a:solidFill>
                <a:latin typeface="Century" panose="02040604050505020304" pitchFamily="18" charset="0"/>
                <a:cs typeface="Arial" pitchFamily="34" charset="0"/>
              </a:rPr>
              <a:t>8 грудня 2023 р</a:t>
            </a:r>
            <a:r>
              <a:rPr lang="uk-UA" sz="2000" b="1" dirty="0">
                <a:solidFill>
                  <a:schemeClr val="tx2">
                    <a:lumMod val="50000"/>
                  </a:schemeClr>
                </a:solidFill>
                <a:latin typeface="Century" panose="02040604050505020304" pitchFamily="18" charset="0"/>
                <a:cs typeface="Arial" pitchFamily="34" charset="0"/>
              </a:rPr>
              <a:t>. </a:t>
            </a:r>
            <a:endParaRPr lang="uk-UA" sz="2000" b="1" dirty="0" smtClean="0">
              <a:solidFill>
                <a:schemeClr val="tx2">
                  <a:lumMod val="50000"/>
                </a:schemeClr>
              </a:solidFill>
              <a:latin typeface="Century" panose="02040604050505020304" pitchFamily="18" charset="0"/>
              <a:cs typeface="Arial" pitchFamily="34" charset="0"/>
            </a:endParaRPr>
          </a:p>
          <a:p>
            <a:pPr marL="0" indent="0" algn="ctr">
              <a:buNone/>
            </a:pPr>
            <a:endParaRPr lang="uk-UA" sz="2000" b="1" dirty="0" smtClean="0">
              <a:solidFill>
                <a:schemeClr val="tx2">
                  <a:lumMod val="50000"/>
                </a:schemeClr>
              </a:solidFill>
              <a:latin typeface="Century" panose="02040604050505020304" pitchFamily="18" charset="0"/>
              <a:cs typeface="Arial" pitchFamily="34" charset="0"/>
            </a:endParaRPr>
          </a:p>
          <a:p>
            <a:pPr marL="0" indent="0" algn="ctr">
              <a:buNone/>
            </a:pPr>
            <a:endParaRPr lang="uk-UA" sz="2000" b="1" dirty="0" smtClean="0">
              <a:solidFill>
                <a:schemeClr val="tx2">
                  <a:lumMod val="50000"/>
                </a:schemeClr>
              </a:solidFill>
              <a:latin typeface="Century" panose="02040604050505020304" pitchFamily="18" charset="0"/>
              <a:cs typeface="Arial" pitchFamily="34" charset="0"/>
            </a:endParaRPr>
          </a:p>
          <a:p>
            <a:pPr marL="0" indent="0" algn="ctr">
              <a:buNone/>
            </a:pPr>
            <a:endParaRPr lang="uk-UA" sz="1400" b="1" dirty="0" smtClean="0">
              <a:latin typeface="Century" panose="02040604050505020304" pitchFamily="18" charset="0"/>
              <a:cs typeface="Arial" pitchFamily="34" charset="0"/>
            </a:endParaRPr>
          </a:p>
          <a:p>
            <a:pPr algn="ctr"/>
            <a:endParaRPr lang="uk-UA" sz="2000" b="1" dirty="0" smtClean="0">
              <a:latin typeface="Century" panose="02040604050505020304" pitchFamily="18" charset="0"/>
              <a:cs typeface="Arial" pitchFamily="34" charset="0"/>
            </a:endParaRPr>
          </a:p>
          <a:p>
            <a:pPr algn="ctr"/>
            <a:endParaRPr lang="uk-UA" sz="2000" b="1" dirty="0">
              <a:latin typeface="Century" panose="02040604050505020304" pitchFamily="18" charset="0"/>
              <a:cs typeface="Arial" pitchFamily="34" charset="0"/>
            </a:endParaRPr>
          </a:p>
          <a:p>
            <a:endParaRPr lang="uk-UA" sz="3200" dirty="0"/>
          </a:p>
        </p:txBody>
      </p:sp>
      <p:pic>
        <p:nvPicPr>
          <p:cNvPr id="5" name="Picture 2" descr="Дрогобицький педагогічний університет ім. І. Франк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78" y="134703"/>
            <a:ext cx="1457239" cy="171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кутник 5"/>
          <p:cNvSpPr/>
          <p:nvPr/>
        </p:nvSpPr>
        <p:spPr>
          <a:xfrm>
            <a:off x="0" y="6550223"/>
            <a:ext cx="12192000" cy="30777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1400" b="1" dirty="0" smtClean="0">
                <a:solidFill>
                  <a:schemeClr val="tx2">
                    <a:lumMod val="50000"/>
                  </a:schemeClr>
                </a:solidFill>
                <a:latin typeface="Century" panose="02040604050505020304" pitchFamily="18" charset="0"/>
              </a:rPr>
              <a:t>Сектор забезпечення якості освіти НМВ ДДПУ імені Івана Франка</a:t>
            </a:r>
            <a:endParaRPr lang="uk-UA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7943" y="4514971"/>
            <a:ext cx="3614057" cy="2035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16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652508"/>
            <a:ext cx="10515600" cy="854075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latin typeface="Century" panose="02040604050505020304" pitchFamily="18" charset="0"/>
              </a:rPr>
              <a:t>СТУДЕНТИ</a:t>
            </a:r>
            <a:br>
              <a:rPr lang="ru-RU" sz="2000" b="1" dirty="0" smtClean="0">
                <a:latin typeface="Century" panose="02040604050505020304" pitchFamily="18" charset="0"/>
              </a:rPr>
            </a:br>
            <a:r>
              <a:rPr lang="ru-RU" sz="2000" b="1" dirty="0" smtClean="0">
                <a:latin typeface="Century" panose="02040604050505020304" pitchFamily="18" charset="0"/>
              </a:rPr>
              <a:t/>
            </a:r>
            <a:br>
              <a:rPr lang="ru-RU" sz="2000" b="1" dirty="0" smtClean="0">
                <a:latin typeface="Century" panose="02040604050505020304" pitchFamily="18" charset="0"/>
              </a:rPr>
            </a:br>
            <a:r>
              <a:rPr lang="ru-RU" sz="2000" b="1" dirty="0" err="1" smtClean="0">
                <a:latin typeface="Century" panose="02040604050505020304" pitchFamily="18" charset="0"/>
              </a:rPr>
              <a:t>Чи</a:t>
            </a:r>
            <a:r>
              <a:rPr lang="ru-RU" sz="2000" b="1" dirty="0" smtClean="0">
                <a:latin typeface="Century" panose="02040604050505020304" pitchFamily="18" charset="0"/>
              </a:rPr>
              <a:t> </a:t>
            </a:r>
            <a:r>
              <a:rPr lang="ru-RU" sz="2000" b="1" dirty="0" err="1">
                <a:latin typeface="Century" panose="02040604050505020304" pitchFamily="18" charset="0"/>
              </a:rPr>
              <a:t>маєте</a:t>
            </a:r>
            <a:r>
              <a:rPr lang="ru-RU" sz="2000" b="1" dirty="0">
                <a:latin typeface="Century" panose="02040604050505020304" pitchFamily="18" charset="0"/>
              </a:rPr>
              <a:t> Ви доступ до </a:t>
            </a:r>
            <a:r>
              <a:rPr lang="ru-RU" sz="2000" b="1" dirty="0" err="1">
                <a:latin typeface="Century" panose="02040604050505020304" pitchFamily="18" charset="0"/>
              </a:rPr>
              <a:t>силабусів</a:t>
            </a:r>
            <a:r>
              <a:rPr lang="ru-RU" sz="2000" b="1" dirty="0">
                <a:latin typeface="Century" panose="02040604050505020304" pitchFamily="18" charset="0"/>
              </a:rPr>
              <a:t> (</a:t>
            </a:r>
            <a:r>
              <a:rPr lang="ru-RU" sz="2000" b="1" dirty="0" err="1">
                <a:latin typeface="Century" panose="02040604050505020304" pitchFamily="18" charset="0"/>
              </a:rPr>
              <a:t>тематичних</a:t>
            </a:r>
            <a:r>
              <a:rPr lang="ru-RU" sz="2000" b="1" dirty="0">
                <a:latin typeface="Century" panose="02040604050505020304" pitchFamily="18" charset="0"/>
              </a:rPr>
              <a:t> </a:t>
            </a:r>
            <a:r>
              <a:rPr lang="ru-RU" sz="2000" b="1" dirty="0" err="1">
                <a:latin typeface="Century" panose="02040604050505020304" pitchFamily="18" charset="0"/>
              </a:rPr>
              <a:t>планів</a:t>
            </a:r>
            <a:r>
              <a:rPr lang="ru-RU" sz="2000" b="1" dirty="0">
                <a:latin typeface="Century" panose="02040604050505020304" pitchFamily="18" charset="0"/>
              </a:rPr>
              <a:t> </a:t>
            </a:r>
            <a:r>
              <a:rPr lang="ru-RU" sz="2000" b="1" dirty="0" err="1">
                <a:latin typeface="Century" panose="02040604050505020304" pitchFamily="18" charset="0"/>
              </a:rPr>
              <a:t>курсів</a:t>
            </a:r>
            <a:r>
              <a:rPr lang="ru-RU" sz="2000" b="1" dirty="0">
                <a:latin typeface="Century" panose="02040604050505020304" pitchFamily="18" charset="0"/>
              </a:rPr>
              <a:t>)?, % </a:t>
            </a:r>
            <a:r>
              <a:rPr lang="ru-RU" sz="2000" b="1" dirty="0" smtClean="0">
                <a:latin typeface="Century" panose="02040604050505020304" pitchFamily="18" charset="0"/>
              </a:rPr>
              <a:t/>
            </a:r>
            <a:br>
              <a:rPr lang="ru-RU" sz="2000" b="1" dirty="0" smtClean="0">
                <a:latin typeface="Century" panose="02040604050505020304" pitchFamily="18" charset="0"/>
              </a:rPr>
            </a:br>
            <a:r>
              <a:rPr lang="ru-RU" sz="1600" b="1" i="1" dirty="0" smtClean="0">
                <a:latin typeface="Century" panose="02040604050505020304" pitchFamily="18" charset="0"/>
              </a:rPr>
              <a:t>(ОБЕРІТЬ УСІ ПОТРІБНІ ВАРІАНТИ)</a:t>
            </a:r>
            <a:r>
              <a:rPr lang="uk-UA" sz="2000" b="1" dirty="0" smtClean="0"/>
              <a:t/>
            </a:r>
            <a:br>
              <a:rPr lang="uk-UA" sz="2000" b="1" dirty="0" smtClean="0"/>
            </a:br>
            <a:endParaRPr lang="uk-UA" sz="2000" dirty="0"/>
          </a:p>
        </p:txBody>
      </p:sp>
      <p:graphicFrame>
        <p:nvGraphicFramePr>
          <p:cNvPr id="6" name="Місце для вмісту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3505487"/>
              </p:ext>
            </p:extLst>
          </p:nvPr>
        </p:nvGraphicFramePr>
        <p:xfrm>
          <a:off x="462642" y="1624148"/>
          <a:ext cx="11266715" cy="52338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7693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3068" y="357053"/>
            <a:ext cx="10515600" cy="1236617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latin typeface="Century" panose="02040604050505020304" pitchFamily="18" charset="0"/>
              </a:rPr>
              <a:t>ВИКЛАДАЧІ</a:t>
            </a:r>
            <a:br>
              <a:rPr lang="ru-RU" sz="2000" b="1" dirty="0" smtClean="0">
                <a:latin typeface="Century" panose="02040604050505020304" pitchFamily="18" charset="0"/>
              </a:rPr>
            </a:br>
            <a:r>
              <a:rPr lang="ru-RU" sz="2000" b="1" dirty="0" smtClean="0">
                <a:latin typeface="Century" panose="02040604050505020304" pitchFamily="18" charset="0"/>
              </a:rPr>
              <a:t/>
            </a:r>
            <a:br>
              <a:rPr lang="ru-RU" sz="2000" b="1" dirty="0" smtClean="0">
                <a:latin typeface="Century" panose="02040604050505020304" pitchFamily="18" charset="0"/>
              </a:rPr>
            </a:br>
            <a:r>
              <a:rPr lang="ru-RU" sz="2000" b="1" dirty="0">
                <a:latin typeface="Century" panose="02040604050505020304" pitchFamily="18" charset="0"/>
              </a:rPr>
              <a:t>Як </a:t>
            </a:r>
            <a:r>
              <a:rPr lang="ru-RU" sz="2000" b="1" dirty="0" err="1">
                <a:latin typeface="Century" panose="02040604050505020304" pitchFamily="18" charset="0"/>
              </a:rPr>
              <a:t>саме</a:t>
            </a:r>
            <a:r>
              <a:rPr lang="ru-RU" sz="2000" b="1" dirty="0">
                <a:latin typeface="Century" panose="02040604050505020304" pitchFamily="18" charset="0"/>
              </a:rPr>
              <a:t> </a:t>
            </a:r>
            <a:r>
              <a:rPr lang="ru-RU" sz="2000" b="1" dirty="0" err="1">
                <a:latin typeface="Century" panose="02040604050505020304" pitchFamily="18" charset="0"/>
              </a:rPr>
              <a:t>студенти</a:t>
            </a:r>
            <a:r>
              <a:rPr lang="ru-RU" sz="2000" b="1" dirty="0">
                <a:latin typeface="Century" panose="02040604050505020304" pitchFamily="18" charset="0"/>
              </a:rPr>
              <a:t> </a:t>
            </a:r>
            <a:r>
              <a:rPr lang="ru-RU" sz="2000" b="1" dirty="0" err="1">
                <a:latin typeface="Century" panose="02040604050505020304" pitchFamily="18" charset="0"/>
              </a:rPr>
              <a:t>отримують</a:t>
            </a:r>
            <a:r>
              <a:rPr lang="ru-RU" sz="2000" b="1" dirty="0">
                <a:latin typeface="Century" panose="02040604050505020304" pitchFamily="18" charset="0"/>
              </a:rPr>
              <a:t> </a:t>
            </a:r>
            <a:r>
              <a:rPr lang="ru-RU" sz="2000" b="1" dirty="0" err="1">
                <a:latin typeface="Century" panose="02040604050505020304" pitchFamily="18" charset="0"/>
              </a:rPr>
              <a:t>силабуси</a:t>
            </a:r>
            <a:r>
              <a:rPr lang="ru-RU" sz="2000" b="1" dirty="0">
                <a:latin typeface="Century" panose="02040604050505020304" pitchFamily="18" charset="0"/>
              </a:rPr>
              <a:t> </a:t>
            </a:r>
            <a:r>
              <a:rPr lang="ru-RU" sz="2000" b="1" dirty="0" err="1">
                <a:latin typeface="Century" panose="02040604050505020304" pitchFamily="18" charset="0"/>
              </a:rPr>
              <a:t>Вашого</a:t>
            </a:r>
            <a:r>
              <a:rPr lang="ru-RU" sz="2000" b="1" dirty="0">
                <a:latin typeface="Century" panose="02040604050505020304" pitchFamily="18" charset="0"/>
              </a:rPr>
              <a:t> курсу?, %   </a:t>
            </a:r>
            <a:r>
              <a:rPr lang="ru-RU" sz="2000" b="1" dirty="0" smtClean="0">
                <a:latin typeface="Century" panose="02040604050505020304" pitchFamily="18" charset="0"/>
              </a:rPr>
              <a:t/>
            </a:r>
            <a:br>
              <a:rPr lang="ru-RU" sz="2000" b="1" dirty="0" smtClean="0">
                <a:latin typeface="Century" panose="02040604050505020304" pitchFamily="18" charset="0"/>
              </a:rPr>
            </a:br>
            <a:r>
              <a:rPr lang="ru-RU" sz="1600" b="1" i="1" dirty="0" smtClean="0">
                <a:latin typeface="Century" panose="02040604050505020304" pitchFamily="18" charset="0"/>
              </a:rPr>
              <a:t>(ОБЕРІТЬ УСІ ПОТРІБНІ ВАРІАНТИ)</a:t>
            </a:r>
            <a:endParaRPr lang="uk-UA" sz="1600" b="1" dirty="0"/>
          </a:p>
        </p:txBody>
      </p:sp>
      <p:graphicFrame>
        <p:nvGraphicFramePr>
          <p:cNvPr id="6" name="Місце для вмісту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480213"/>
              </p:ext>
            </p:extLst>
          </p:nvPr>
        </p:nvGraphicFramePr>
        <p:xfrm>
          <a:off x="838200" y="1743483"/>
          <a:ext cx="10515600" cy="51145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2447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5138" y="20837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uk-UA" sz="2000" b="1" dirty="0" smtClean="0">
                <a:latin typeface="Century" panose="02040604050505020304" pitchFamily="18" charset="0"/>
              </a:rPr>
              <a:t>СТУДЕНТИ</a:t>
            </a:r>
            <a:r>
              <a:rPr lang="uk-UA" sz="2400" b="1" dirty="0" smtClean="0">
                <a:latin typeface="Century" panose="02040604050505020304" pitchFamily="18" charset="0"/>
              </a:rPr>
              <a:t/>
            </a:r>
            <a:br>
              <a:rPr lang="uk-UA" sz="2400" b="1" dirty="0" smtClean="0">
                <a:latin typeface="Century" panose="02040604050505020304" pitchFamily="18" charset="0"/>
              </a:rPr>
            </a:br>
            <a:r>
              <a:rPr lang="uk-UA" sz="2400" b="1" dirty="0" smtClean="0">
                <a:latin typeface="Century" panose="02040604050505020304" pitchFamily="18" charset="0"/>
              </a:rPr>
              <a:t/>
            </a:r>
            <a:br>
              <a:rPr lang="uk-UA" sz="2400" b="1" dirty="0" smtClean="0">
                <a:latin typeface="Century" panose="02040604050505020304" pitchFamily="18" charset="0"/>
              </a:rPr>
            </a:br>
            <a:r>
              <a:rPr lang="uk-UA" sz="2000" b="1" dirty="0" smtClean="0">
                <a:latin typeface="Century" panose="02040604050505020304" pitchFamily="18" charset="0"/>
              </a:rPr>
              <a:t>Як </a:t>
            </a:r>
            <a:r>
              <a:rPr lang="uk-UA" sz="2000" b="1" dirty="0">
                <a:latin typeface="Century" panose="02040604050505020304" pitchFamily="18" charset="0"/>
              </a:rPr>
              <a:t>Ви обираєте вибіркові навчальні дисципліни?, </a:t>
            </a:r>
            <a:r>
              <a:rPr lang="uk-UA" sz="2000" b="1" dirty="0" smtClean="0">
                <a:latin typeface="Century" panose="02040604050505020304" pitchFamily="18" charset="0"/>
              </a:rPr>
              <a:t>%</a:t>
            </a:r>
            <a:endParaRPr lang="uk-UA" sz="2000" dirty="0"/>
          </a:p>
        </p:txBody>
      </p:sp>
      <p:graphicFrame>
        <p:nvGraphicFramePr>
          <p:cNvPr id="6" name="Місце для вмісту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6762453"/>
              </p:ext>
            </p:extLst>
          </p:nvPr>
        </p:nvGraphicFramePr>
        <p:xfrm>
          <a:off x="513807" y="1563189"/>
          <a:ext cx="11138262" cy="52948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1199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000" b="1" dirty="0" smtClean="0">
                <a:latin typeface="Century" panose="02040604050505020304" pitchFamily="18" charset="0"/>
              </a:rPr>
              <a:t>СТУДЕНТИ</a:t>
            </a:r>
            <a:br>
              <a:rPr lang="ru-RU" sz="2000" b="1" dirty="0" smtClean="0">
                <a:latin typeface="Century" panose="02040604050505020304" pitchFamily="18" charset="0"/>
              </a:rPr>
            </a:br>
            <a:r>
              <a:rPr lang="ru-RU" sz="2400" b="1" dirty="0" smtClean="0">
                <a:latin typeface="Century" panose="02040604050505020304" pitchFamily="18" charset="0"/>
              </a:rPr>
              <a:t/>
            </a:r>
            <a:br>
              <a:rPr lang="ru-RU" sz="2400" b="1" dirty="0" smtClean="0">
                <a:latin typeface="Century" panose="02040604050505020304" pitchFamily="18" charset="0"/>
              </a:rPr>
            </a:br>
            <a:r>
              <a:rPr lang="ru-RU" sz="2000" b="1" dirty="0" err="1">
                <a:latin typeface="Century" panose="02040604050505020304" pitchFamily="18" charset="0"/>
              </a:rPr>
              <a:t>Чи</a:t>
            </a:r>
            <a:r>
              <a:rPr lang="ru-RU" sz="2000" b="1" dirty="0">
                <a:latin typeface="Century" panose="02040604050505020304" pitchFamily="18" charset="0"/>
              </a:rPr>
              <a:t> </a:t>
            </a:r>
            <a:r>
              <a:rPr lang="ru-RU" sz="2000" b="1" dirty="0" err="1">
                <a:latin typeface="Century" panose="02040604050505020304" pitchFamily="18" charset="0"/>
              </a:rPr>
              <a:t>проводять</a:t>
            </a:r>
            <a:r>
              <a:rPr lang="ru-RU" sz="2000" b="1" dirty="0">
                <a:latin typeface="Century" panose="02040604050505020304" pitchFamily="18" charset="0"/>
              </a:rPr>
              <a:t> у </a:t>
            </a:r>
            <a:r>
              <a:rPr lang="ru-RU" sz="2000" b="1" dirty="0" err="1">
                <a:latin typeface="Century" panose="02040604050505020304" pitchFamily="18" charset="0"/>
              </a:rPr>
              <a:t>вашому</a:t>
            </a:r>
            <a:r>
              <a:rPr lang="ru-RU" sz="2000" b="1" dirty="0">
                <a:latin typeface="Century" panose="02040604050505020304" pitchFamily="18" charset="0"/>
              </a:rPr>
              <a:t> ЗВО </a:t>
            </a:r>
            <a:r>
              <a:rPr lang="ru-RU" sz="2000" b="1" dirty="0" err="1">
                <a:latin typeface="Century" panose="02040604050505020304" pitchFamily="18" charset="0"/>
              </a:rPr>
              <a:t>опитування</a:t>
            </a:r>
            <a:r>
              <a:rPr lang="ru-RU" sz="2000" b="1" dirty="0">
                <a:latin typeface="Century" panose="02040604050505020304" pitchFamily="18" charset="0"/>
              </a:rPr>
              <a:t> </a:t>
            </a:r>
            <a:r>
              <a:rPr lang="ru-RU" sz="2000" b="1" dirty="0" err="1">
                <a:latin typeface="Century" panose="02040604050505020304" pitchFamily="18" charset="0"/>
              </a:rPr>
              <a:t>щодо</a:t>
            </a:r>
            <a:r>
              <a:rPr lang="ru-RU" sz="2000" b="1" dirty="0">
                <a:latin typeface="Century" panose="02040604050505020304" pitchFamily="18" charset="0"/>
              </a:rPr>
              <a:t> </a:t>
            </a:r>
            <a:r>
              <a:rPr lang="ru-RU" sz="2000" b="1" dirty="0" err="1">
                <a:latin typeface="Century" panose="02040604050505020304" pitchFamily="18" charset="0"/>
              </a:rPr>
              <a:t>рівня</a:t>
            </a:r>
            <a:r>
              <a:rPr lang="ru-RU" sz="2000" b="1" dirty="0">
                <a:latin typeface="Century" panose="02040604050505020304" pitchFamily="18" charset="0"/>
              </a:rPr>
              <a:t> </a:t>
            </a:r>
            <a:r>
              <a:rPr lang="ru-RU" sz="2000" b="1" dirty="0" err="1">
                <a:latin typeface="Century" panose="02040604050505020304" pitchFamily="18" charset="0"/>
              </a:rPr>
              <a:t>задоволеності</a:t>
            </a:r>
            <a:r>
              <a:rPr lang="ru-RU" sz="2000" b="1" dirty="0">
                <a:latin typeface="Century" panose="02040604050505020304" pitchFamily="18" charset="0"/>
              </a:rPr>
              <a:t> </a:t>
            </a:r>
            <a:r>
              <a:rPr lang="ru-RU" sz="2000" b="1" dirty="0" err="1">
                <a:latin typeface="Century" panose="02040604050505020304" pitchFamily="18" charset="0"/>
              </a:rPr>
              <a:t>пройденою</a:t>
            </a:r>
            <a:r>
              <a:rPr lang="ru-RU" sz="2000" b="1" dirty="0">
                <a:latin typeface="Century" panose="02040604050505020304" pitchFamily="18" charset="0"/>
              </a:rPr>
              <a:t> </a:t>
            </a:r>
            <a:r>
              <a:rPr lang="ru-RU" sz="2000" b="1" dirty="0" err="1">
                <a:latin typeface="Century" panose="02040604050505020304" pitchFamily="18" charset="0"/>
              </a:rPr>
              <a:t>навчальною</a:t>
            </a:r>
            <a:r>
              <a:rPr lang="ru-RU" sz="2000" b="1" dirty="0">
                <a:latin typeface="Century" panose="02040604050505020304" pitchFamily="18" charset="0"/>
              </a:rPr>
              <a:t> </a:t>
            </a:r>
            <a:r>
              <a:rPr lang="ru-RU" sz="2000" b="1" dirty="0" err="1">
                <a:latin typeface="Century" panose="02040604050505020304" pitchFamily="18" charset="0"/>
              </a:rPr>
              <a:t>дис</a:t>
            </a:r>
            <a:r>
              <a:rPr lang="uk-UA" sz="2000" b="1" dirty="0" err="1">
                <a:latin typeface="Century" panose="02040604050505020304" pitchFamily="18" charset="0"/>
              </a:rPr>
              <a:t>ципліною</a:t>
            </a:r>
            <a:r>
              <a:rPr lang="uk-UA" sz="2000" b="1" dirty="0">
                <a:latin typeface="Century" panose="02040604050505020304" pitchFamily="18" charset="0"/>
              </a:rPr>
              <a:t>?, %</a:t>
            </a:r>
            <a:r>
              <a:rPr lang="en-US" altLang="ko-KR" sz="2000" b="1" dirty="0">
                <a:latin typeface="Century" panose="02040604050505020304" pitchFamily="18" charset="0"/>
                <a:cs typeface="Arial" pitchFamily="34" charset="0"/>
              </a:rPr>
              <a:t/>
            </a:r>
            <a:br>
              <a:rPr lang="en-US" altLang="ko-KR" sz="2000" b="1" dirty="0">
                <a:latin typeface="Century" panose="02040604050505020304" pitchFamily="18" charset="0"/>
                <a:cs typeface="Arial" pitchFamily="34" charset="0"/>
              </a:rPr>
            </a:br>
            <a:endParaRPr lang="uk-UA" sz="2000" dirty="0"/>
          </a:p>
        </p:txBody>
      </p:sp>
      <p:graphicFrame>
        <p:nvGraphicFramePr>
          <p:cNvPr id="6" name="Місце для вмісту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264066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4791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396239" y="312874"/>
            <a:ext cx="11625943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Century" panose="02040604050505020304" pitchFamily="18" charset="0"/>
              </a:rPr>
              <a:t>СТУДЕНТИ</a:t>
            </a:r>
          </a:p>
          <a:p>
            <a:pPr algn="ctr"/>
            <a:endParaRPr lang="ru-RU" b="1" dirty="0" smtClean="0">
              <a:latin typeface="Century" panose="02040604050505020304" pitchFamily="18" charset="0"/>
            </a:endParaRPr>
          </a:p>
          <a:p>
            <a:pPr algn="ctr"/>
            <a:r>
              <a:rPr lang="ru-RU" sz="2000" b="1" dirty="0" err="1" smtClean="0">
                <a:latin typeface="Century" panose="02040604050505020304" pitchFamily="18" charset="0"/>
              </a:rPr>
              <a:t>Чи</a:t>
            </a:r>
            <a:r>
              <a:rPr lang="ru-RU" sz="2000" b="1" dirty="0" smtClean="0">
                <a:latin typeface="Century" panose="02040604050505020304" pitchFamily="18" charset="0"/>
              </a:rPr>
              <a:t> </a:t>
            </a:r>
            <a:r>
              <a:rPr lang="ru-RU" sz="2000" b="1" dirty="0" err="1">
                <a:latin typeface="Century" panose="02040604050505020304" pitchFamily="18" charset="0"/>
              </a:rPr>
              <a:t>проводять</a:t>
            </a:r>
            <a:r>
              <a:rPr lang="ru-RU" sz="2000" b="1" dirty="0">
                <a:latin typeface="Century" panose="02040604050505020304" pitchFamily="18" charset="0"/>
              </a:rPr>
              <a:t> у </a:t>
            </a:r>
            <a:r>
              <a:rPr lang="ru-RU" sz="2000" b="1" dirty="0" err="1">
                <a:latin typeface="Century" panose="02040604050505020304" pitchFamily="18" charset="0"/>
              </a:rPr>
              <a:t>вашому</a:t>
            </a:r>
            <a:r>
              <a:rPr lang="ru-RU" sz="2000" b="1" dirty="0">
                <a:latin typeface="Century" panose="02040604050505020304" pitchFamily="18" charset="0"/>
              </a:rPr>
              <a:t> ЗВО </a:t>
            </a:r>
            <a:r>
              <a:rPr lang="ru-RU" sz="2000" b="1" dirty="0" err="1">
                <a:latin typeface="Century" panose="02040604050505020304" pitchFamily="18" charset="0"/>
              </a:rPr>
              <a:t>опитування</a:t>
            </a:r>
            <a:r>
              <a:rPr lang="ru-RU" sz="2000" b="1" dirty="0">
                <a:latin typeface="Century" panose="02040604050505020304" pitchFamily="18" charset="0"/>
              </a:rPr>
              <a:t> </a:t>
            </a:r>
            <a:r>
              <a:rPr lang="ru-RU" sz="2000" b="1" dirty="0" err="1">
                <a:latin typeface="Century" panose="02040604050505020304" pitchFamily="18" charset="0"/>
              </a:rPr>
              <a:t>щодо</a:t>
            </a:r>
            <a:r>
              <a:rPr lang="ru-RU" sz="2000" b="1" dirty="0">
                <a:latin typeface="Century" panose="02040604050505020304" pitchFamily="18" charset="0"/>
              </a:rPr>
              <a:t> </a:t>
            </a:r>
            <a:r>
              <a:rPr lang="ru-RU" sz="2000" b="1" dirty="0" err="1">
                <a:latin typeface="Century" panose="02040604050505020304" pitchFamily="18" charset="0"/>
              </a:rPr>
              <a:t>задоволеності</a:t>
            </a:r>
            <a:r>
              <a:rPr lang="ru-RU" sz="2000" b="1" dirty="0">
                <a:latin typeface="Century" panose="02040604050505020304" pitchFamily="18" charset="0"/>
              </a:rPr>
              <a:t> </a:t>
            </a:r>
            <a:r>
              <a:rPr lang="ru-RU" sz="2000" b="1" dirty="0" err="1">
                <a:latin typeface="Century" panose="02040604050505020304" pitchFamily="18" charset="0"/>
              </a:rPr>
              <a:t>змістом</a:t>
            </a:r>
            <a:r>
              <a:rPr lang="ru-RU" sz="2000" b="1" dirty="0">
                <a:latin typeface="Century" panose="02040604050505020304" pitchFamily="18" charset="0"/>
              </a:rPr>
              <a:t> </a:t>
            </a:r>
            <a:r>
              <a:rPr lang="ru-RU" sz="2000" b="1" dirty="0" err="1">
                <a:latin typeface="Century" panose="02040604050505020304" pitchFamily="18" charset="0"/>
              </a:rPr>
              <a:t>освітніх</a:t>
            </a:r>
            <a:r>
              <a:rPr lang="ru-RU" sz="2000" b="1" dirty="0">
                <a:latin typeface="Century" panose="02040604050505020304" pitchFamily="18" charset="0"/>
              </a:rPr>
              <a:t> </a:t>
            </a:r>
            <a:r>
              <a:rPr lang="ru-RU" sz="2000" b="1" dirty="0" err="1">
                <a:latin typeface="Century" panose="02040604050505020304" pitchFamily="18" charset="0"/>
              </a:rPr>
              <a:t>програм</a:t>
            </a:r>
            <a:r>
              <a:rPr lang="ru-RU" sz="2000" b="1" dirty="0">
                <a:latin typeface="Century" panose="02040604050505020304" pitchFamily="18" charset="0"/>
              </a:rPr>
              <a:t>?, %</a:t>
            </a:r>
            <a:endParaRPr lang="en-US" altLang="ko-KR" sz="2000" b="1" dirty="0">
              <a:latin typeface="Century" panose="02040604050505020304" pitchFamily="18" charset="0"/>
              <a:cs typeface="Arial" pitchFamily="34" charset="0"/>
            </a:endParaRPr>
          </a:p>
        </p:txBody>
      </p:sp>
      <p:graphicFrame>
        <p:nvGraphicFramePr>
          <p:cNvPr id="7" name="Місце для вмісту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5876302"/>
              </p:ext>
            </p:extLst>
          </p:nvPr>
        </p:nvGraphicFramePr>
        <p:xfrm>
          <a:off x="461555" y="1624148"/>
          <a:ext cx="11286308" cy="52338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6272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73833"/>
            <a:ext cx="10515600" cy="1036955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ru-RU" sz="2200" b="1" dirty="0" smtClean="0">
                <a:latin typeface="Century" panose="02040604050505020304" pitchFamily="18" charset="0"/>
              </a:rPr>
              <a:t>ВИКЛАДАЧІ</a:t>
            </a:r>
            <a:br>
              <a:rPr lang="ru-RU" sz="2200" b="1" dirty="0" smtClean="0">
                <a:latin typeface="Century" panose="02040604050505020304" pitchFamily="18" charset="0"/>
              </a:rPr>
            </a:br>
            <a:r>
              <a:rPr lang="ru-RU" sz="1800" b="1" dirty="0" smtClean="0">
                <a:latin typeface="Century" panose="02040604050505020304" pitchFamily="18" charset="0"/>
              </a:rPr>
              <a:t/>
            </a:r>
            <a:br>
              <a:rPr lang="ru-RU" sz="1800" b="1" dirty="0" smtClean="0">
                <a:latin typeface="Century" panose="02040604050505020304" pitchFamily="18" charset="0"/>
              </a:rPr>
            </a:br>
            <a:r>
              <a:rPr lang="ru-RU" sz="2200" b="1" dirty="0" err="1" smtClean="0">
                <a:latin typeface="Century" panose="02040604050505020304" pitchFamily="18" charset="0"/>
              </a:rPr>
              <a:t>Чи</a:t>
            </a:r>
            <a:r>
              <a:rPr lang="ru-RU" sz="2200" b="1" dirty="0" smtClean="0">
                <a:latin typeface="Century" panose="02040604050505020304" pitchFamily="18" charset="0"/>
              </a:rPr>
              <a:t> </a:t>
            </a:r>
            <a:r>
              <a:rPr lang="ru-RU" sz="2200" b="1" dirty="0" err="1" smtClean="0">
                <a:latin typeface="Century" panose="02040604050505020304" pitchFamily="18" charset="0"/>
              </a:rPr>
              <a:t>проводяться</a:t>
            </a:r>
            <a:r>
              <a:rPr lang="ru-RU" sz="2200" b="1" dirty="0" smtClean="0">
                <a:latin typeface="Century" panose="02040604050505020304" pitchFamily="18" charset="0"/>
              </a:rPr>
              <a:t> у </a:t>
            </a:r>
            <a:r>
              <a:rPr lang="ru-RU" sz="2200" b="1" dirty="0" err="1" smtClean="0">
                <a:latin typeface="Century" panose="02040604050505020304" pitchFamily="18" charset="0"/>
              </a:rPr>
              <a:t>Вашому</a:t>
            </a:r>
            <a:r>
              <a:rPr lang="ru-RU" sz="2200" b="1" dirty="0" smtClean="0">
                <a:latin typeface="Century" panose="02040604050505020304" pitchFamily="18" charset="0"/>
              </a:rPr>
              <a:t> ЗВО </a:t>
            </a:r>
            <a:r>
              <a:rPr lang="ru-RU" sz="2200" b="1" dirty="0" err="1" smtClean="0">
                <a:latin typeface="Century" panose="02040604050505020304" pitchFamily="18" charset="0"/>
              </a:rPr>
              <a:t>опитування</a:t>
            </a:r>
            <a:r>
              <a:rPr lang="ru-RU" sz="2200" b="1" dirty="0" smtClean="0">
                <a:latin typeface="Century" panose="02040604050505020304" pitchFamily="18" charset="0"/>
              </a:rPr>
              <a:t> </a:t>
            </a:r>
            <a:r>
              <a:rPr lang="ru-RU" sz="2200" b="1" dirty="0" err="1" smtClean="0">
                <a:latin typeface="Century" panose="02040604050505020304" pitchFamily="18" charset="0"/>
              </a:rPr>
              <a:t>щодо</a:t>
            </a:r>
            <a:r>
              <a:rPr lang="ru-RU" sz="2200" b="1" dirty="0" smtClean="0">
                <a:latin typeface="Century" panose="02040604050505020304" pitchFamily="18" charset="0"/>
              </a:rPr>
              <a:t> </a:t>
            </a:r>
            <a:r>
              <a:rPr lang="ru-RU" sz="2200" b="1" dirty="0" err="1" smtClean="0">
                <a:latin typeface="Century" panose="02040604050505020304" pitchFamily="18" charset="0"/>
              </a:rPr>
              <a:t>якості</a:t>
            </a:r>
            <a:r>
              <a:rPr lang="ru-RU" sz="2200" b="1" dirty="0" smtClean="0">
                <a:latin typeface="Century" panose="02040604050505020304" pitchFamily="18" charset="0"/>
              </a:rPr>
              <a:t> </a:t>
            </a:r>
            <a:r>
              <a:rPr lang="ru-RU" sz="2200" b="1" dirty="0" err="1" smtClean="0">
                <a:latin typeface="Century" panose="02040604050505020304" pitchFamily="18" charset="0"/>
              </a:rPr>
              <a:t>освітніх</a:t>
            </a:r>
            <a:r>
              <a:rPr lang="ru-RU" sz="2200" b="1" dirty="0" smtClean="0">
                <a:latin typeface="Century" panose="02040604050505020304" pitchFamily="18" charset="0"/>
              </a:rPr>
              <a:t> </a:t>
            </a:r>
            <a:r>
              <a:rPr lang="ru-RU" sz="2200" b="1" dirty="0" err="1" smtClean="0">
                <a:latin typeface="Century" panose="02040604050505020304" pitchFamily="18" charset="0"/>
              </a:rPr>
              <a:t>програм</a:t>
            </a:r>
            <a:r>
              <a:rPr lang="ru-RU" sz="2200" b="1" dirty="0" smtClean="0">
                <a:latin typeface="Century" panose="02040604050505020304" pitchFamily="18" charset="0"/>
              </a:rPr>
              <a:t>?, % </a:t>
            </a:r>
            <a:br>
              <a:rPr lang="ru-RU" sz="2200" b="1" dirty="0" smtClean="0">
                <a:latin typeface="Century" panose="02040604050505020304" pitchFamily="18" charset="0"/>
              </a:rPr>
            </a:br>
            <a:r>
              <a:rPr lang="ru-RU" sz="1800" b="1" i="1" dirty="0" smtClean="0">
                <a:latin typeface="Century" panose="02040604050505020304" pitchFamily="18" charset="0"/>
              </a:rPr>
              <a:t>(ОБЕРІТЬ УСІ ПОТРІБНІ </a:t>
            </a:r>
            <a:r>
              <a:rPr lang="uk-UA" sz="1800" b="1" i="1" dirty="0" smtClean="0">
                <a:latin typeface="Century" panose="02040604050505020304" pitchFamily="18" charset="0"/>
              </a:rPr>
              <a:t>ВАРІАНТИ)</a:t>
            </a:r>
            <a:endParaRPr lang="uk-UA" sz="1800" dirty="0"/>
          </a:p>
        </p:txBody>
      </p:sp>
      <p:graphicFrame>
        <p:nvGraphicFramePr>
          <p:cNvPr id="6" name="Місце для вмісту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5475320"/>
              </p:ext>
            </p:extLst>
          </p:nvPr>
        </p:nvGraphicFramePr>
        <p:xfrm>
          <a:off x="838200" y="1825625"/>
          <a:ext cx="10515600" cy="48277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0657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679269" y="287382"/>
            <a:ext cx="10964091" cy="111469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>
                <a:latin typeface="Century" panose="02040604050505020304" pitchFamily="18" charset="0"/>
              </a:rPr>
              <a:t>ВИКЛАДАЧІ </a:t>
            </a:r>
            <a:endParaRPr lang="ru-RU" sz="2000" b="1" dirty="0" smtClean="0">
              <a:latin typeface="Century" panose="02040604050505020304" pitchFamily="18" charset="0"/>
            </a:endParaRPr>
          </a:p>
          <a:p>
            <a:pPr algn="ctr"/>
            <a:endParaRPr lang="ru-RU" sz="2000" b="1" dirty="0" smtClean="0">
              <a:latin typeface="Century" panose="02040604050505020304" pitchFamily="18" charset="0"/>
            </a:endParaRPr>
          </a:p>
          <a:p>
            <a:pPr algn="ctr"/>
            <a:r>
              <a:rPr lang="ru-RU" sz="2000" b="1" dirty="0" err="1" smtClean="0">
                <a:latin typeface="Century" panose="02040604050505020304" pitchFamily="18" charset="0"/>
              </a:rPr>
              <a:t>Чи</a:t>
            </a:r>
            <a:r>
              <a:rPr lang="ru-RU" sz="2000" b="1" dirty="0" smtClean="0">
                <a:latin typeface="Century" panose="02040604050505020304" pitchFamily="18" charset="0"/>
              </a:rPr>
              <a:t> </a:t>
            </a:r>
            <a:r>
              <a:rPr lang="ru-RU" sz="2000" b="1" dirty="0" err="1" smtClean="0">
                <a:latin typeface="Century" panose="02040604050505020304" pitchFamily="18" charset="0"/>
              </a:rPr>
              <a:t>вносять</a:t>
            </a:r>
            <a:r>
              <a:rPr lang="ru-RU" sz="2000" b="1" dirty="0" smtClean="0">
                <a:latin typeface="Century" panose="02040604050505020304" pitchFamily="18" charset="0"/>
              </a:rPr>
              <a:t> у </a:t>
            </a:r>
            <a:r>
              <a:rPr lang="ru-RU" sz="2000" b="1" dirty="0" err="1" smtClean="0">
                <a:latin typeface="Century" panose="02040604050505020304" pitchFamily="18" charset="0"/>
              </a:rPr>
              <a:t>освітні</a:t>
            </a:r>
            <a:r>
              <a:rPr lang="ru-RU" sz="2000" b="1" dirty="0" smtClean="0">
                <a:latin typeface="Century" panose="02040604050505020304" pitchFamily="18" charset="0"/>
              </a:rPr>
              <a:t> </a:t>
            </a:r>
            <a:r>
              <a:rPr lang="ru-RU" sz="2000" b="1" dirty="0" err="1" smtClean="0">
                <a:latin typeface="Century" panose="02040604050505020304" pitchFamily="18" charset="0"/>
              </a:rPr>
              <a:t>програми</a:t>
            </a:r>
            <a:r>
              <a:rPr lang="ru-RU" sz="2000" b="1" dirty="0" smtClean="0">
                <a:latin typeface="Century" panose="02040604050505020304" pitchFamily="18" charset="0"/>
              </a:rPr>
              <a:t> </a:t>
            </a:r>
            <a:r>
              <a:rPr lang="ru-RU" sz="2000" b="1" dirty="0" err="1" smtClean="0">
                <a:latin typeface="Century" panose="02040604050505020304" pitchFamily="18" charset="0"/>
              </a:rPr>
              <a:t>зміни</a:t>
            </a:r>
            <a:r>
              <a:rPr lang="ru-RU" sz="2000" b="1" dirty="0" smtClean="0">
                <a:latin typeface="Century" panose="02040604050505020304" pitchFamily="18" charset="0"/>
              </a:rPr>
              <a:t> за результатами </a:t>
            </a:r>
            <a:r>
              <a:rPr lang="ru-RU" sz="2000" b="1" dirty="0" err="1" smtClean="0">
                <a:latin typeface="Century" panose="02040604050505020304" pitchFamily="18" charset="0"/>
              </a:rPr>
              <a:t>опитувань</a:t>
            </a:r>
            <a:r>
              <a:rPr lang="ru-RU" sz="2000" b="1" dirty="0" smtClean="0">
                <a:latin typeface="Century" panose="02040604050505020304" pitchFamily="18" charset="0"/>
              </a:rPr>
              <a:t>?, %</a:t>
            </a:r>
            <a:endParaRPr lang="ko-KR" altLang="en-US" sz="2000" b="1" dirty="0">
              <a:latin typeface="Century" panose="02040604050505020304" pitchFamily="18" charset="0"/>
            </a:endParaRPr>
          </a:p>
        </p:txBody>
      </p:sp>
      <p:graphicFrame>
        <p:nvGraphicFramePr>
          <p:cNvPr id="3" name="Диаграмма 6"/>
          <p:cNvGraphicFramePr/>
          <p:nvPr>
            <p:extLst/>
          </p:nvPr>
        </p:nvGraphicFramePr>
        <p:xfrm>
          <a:off x="996440" y="1166949"/>
          <a:ext cx="10159239" cy="5287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8286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386479" y="-81501"/>
            <a:ext cx="1154756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dirty="0" smtClean="0">
              <a:latin typeface="Century" panose="02040604050505020304" pitchFamily="18" charset="0"/>
            </a:endParaRPr>
          </a:p>
          <a:p>
            <a:pPr algn="ctr"/>
            <a:r>
              <a:rPr lang="ru-RU" sz="2000" b="1" dirty="0">
                <a:latin typeface="Century" panose="02040604050505020304" pitchFamily="18" charset="0"/>
              </a:rPr>
              <a:t>ВИКЛАДАЧІ </a:t>
            </a:r>
            <a:endParaRPr lang="ru-RU" sz="2000" b="1" dirty="0" smtClean="0">
              <a:latin typeface="Century" panose="02040604050505020304" pitchFamily="18" charset="0"/>
            </a:endParaRPr>
          </a:p>
          <a:p>
            <a:pPr algn="ctr"/>
            <a:endParaRPr lang="ru-RU" sz="2000" b="1" dirty="0">
              <a:latin typeface="Century" panose="02040604050505020304" pitchFamily="18" charset="0"/>
            </a:endParaRPr>
          </a:p>
          <a:p>
            <a:pPr algn="ctr"/>
            <a:r>
              <a:rPr lang="ru-RU" sz="2000" b="1" dirty="0" err="1" smtClean="0">
                <a:latin typeface="Century" panose="02040604050505020304" pitchFamily="18" charset="0"/>
              </a:rPr>
              <a:t>Хто</a:t>
            </a:r>
            <a:r>
              <a:rPr lang="ru-RU" sz="2000" b="1" dirty="0" smtClean="0">
                <a:latin typeface="Century" panose="02040604050505020304" pitchFamily="18" charset="0"/>
              </a:rPr>
              <a:t> </a:t>
            </a:r>
            <a:r>
              <a:rPr lang="ru-RU" sz="2000" b="1" dirty="0" err="1">
                <a:latin typeface="Century" panose="02040604050505020304" pitchFamily="18" charset="0"/>
              </a:rPr>
              <a:t>бере</a:t>
            </a:r>
            <a:r>
              <a:rPr lang="ru-RU" sz="2000" b="1" dirty="0">
                <a:latin typeface="Century" panose="02040604050505020304" pitchFamily="18" charset="0"/>
              </a:rPr>
              <a:t> участь у </a:t>
            </a:r>
            <a:r>
              <a:rPr lang="ru-RU" sz="2000" b="1" dirty="0" err="1">
                <a:latin typeface="Century" panose="02040604050505020304" pitchFamily="18" charset="0"/>
              </a:rPr>
              <a:t>обговореннях</a:t>
            </a:r>
            <a:r>
              <a:rPr lang="ru-RU" sz="2000" b="1" dirty="0">
                <a:latin typeface="Century" panose="02040604050505020304" pitchFamily="18" charset="0"/>
              </a:rPr>
              <a:t> і </a:t>
            </a:r>
            <a:r>
              <a:rPr lang="ru-RU" sz="2000" b="1" dirty="0" err="1">
                <a:latin typeface="Century" panose="02040604050505020304" pitchFamily="18" charset="0"/>
              </a:rPr>
              <a:t>прийнятті</a:t>
            </a:r>
            <a:r>
              <a:rPr lang="ru-RU" sz="2000" b="1" dirty="0">
                <a:latin typeface="Century" panose="02040604050505020304" pitchFamily="18" charset="0"/>
              </a:rPr>
              <a:t> таких </a:t>
            </a:r>
            <a:r>
              <a:rPr lang="ru-RU" sz="2000" b="1" dirty="0" err="1">
                <a:latin typeface="Century" panose="02040604050505020304" pitchFamily="18" charset="0"/>
              </a:rPr>
              <a:t>рішень</a:t>
            </a:r>
            <a:r>
              <a:rPr lang="ru-RU" sz="2000" b="1" dirty="0">
                <a:latin typeface="Century" panose="02040604050505020304" pitchFamily="18" charset="0"/>
              </a:rPr>
              <a:t>?, % </a:t>
            </a:r>
            <a:r>
              <a:rPr lang="ru-RU" sz="2000" b="1" i="1" dirty="0">
                <a:latin typeface="Century" panose="02040604050505020304" pitchFamily="18" charset="0"/>
              </a:rPr>
              <a:t>(</a:t>
            </a:r>
            <a:r>
              <a:rPr lang="ru-RU" sz="1400" b="1" i="1" dirty="0" smtClean="0">
                <a:latin typeface="Century" panose="02040604050505020304" pitchFamily="18" charset="0"/>
              </a:rPr>
              <a:t>ОБЕРІТЬ УСІ ПОТРІБНІ ВАРІАНТИ</a:t>
            </a:r>
            <a:r>
              <a:rPr lang="ru-RU" sz="1400" b="1" i="1" dirty="0">
                <a:latin typeface="Century" panose="02040604050505020304" pitchFamily="18" charset="0"/>
              </a:rPr>
              <a:t>)</a:t>
            </a:r>
            <a:endParaRPr lang="uk-UA" sz="1400" b="1" dirty="0"/>
          </a:p>
        </p:txBody>
      </p:sp>
      <p:graphicFrame>
        <p:nvGraphicFramePr>
          <p:cNvPr id="3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1044451"/>
              </p:ext>
            </p:extLst>
          </p:nvPr>
        </p:nvGraphicFramePr>
        <p:xfrm>
          <a:off x="128523" y="1397726"/>
          <a:ext cx="11800718" cy="52658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2549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іаграма 1"/>
          <p:cNvGraphicFramePr/>
          <p:nvPr>
            <p:extLst/>
          </p:nvPr>
        </p:nvGraphicFramePr>
        <p:xfrm>
          <a:off x="735723" y="1354933"/>
          <a:ext cx="10870399" cy="46254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кутник 2"/>
          <p:cNvSpPr/>
          <p:nvPr/>
        </p:nvSpPr>
        <p:spPr>
          <a:xfrm>
            <a:off x="1082566" y="280954"/>
            <a:ext cx="1009143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Century" panose="02040604050505020304" pitchFamily="18" charset="0"/>
              </a:rPr>
              <a:t>ВИКЛАДАЧІ-СТУДЕНТИ</a:t>
            </a:r>
          </a:p>
          <a:p>
            <a:pPr algn="ctr"/>
            <a:endParaRPr lang="ru-RU" sz="2000" b="1" dirty="0" smtClean="0">
              <a:latin typeface="Century" panose="02040604050505020304" pitchFamily="18" charset="0"/>
            </a:endParaRPr>
          </a:p>
          <a:p>
            <a:r>
              <a:rPr lang="ru-RU" sz="2000" b="1" dirty="0" smtClean="0">
                <a:latin typeface="Century" panose="02040604050505020304" pitchFamily="18" charset="0"/>
              </a:rPr>
              <a:t>Як </a:t>
            </a:r>
            <a:r>
              <a:rPr lang="ru-RU" sz="2000" b="1" dirty="0">
                <a:latin typeface="Century" panose="02040604050505020304" pitchFamily="18" charset="0"/>
              </a:rPr>
              <a:t>Ви </a:t>
            </a:r>
            <a:r>
              <a:rPr lang="ru-RU" sz="2000" b="1" dirty="0" err="1">
                <a:latin typeface="Century" panose="02040604050505020304" pitchFamily="18" charset="0"/>
              </a:rPr>
              <a:t>оцінюєте</a:t>
            </a:r>
            <a:r>
              <a:rPr lang="ru-RU" sz="2000" b="1" dirty="0">
                <a:latin typeface="Century" panose="02040604050505020304" pitchFamily="18" charset="0"/>
              </a:rPr>
              <a:t> </a:t>
            </a:r>
            <a:r>
              <a:rPr lang="ru-RU" sz="2000" b="1" dirty="0" err="1">
                <a:latin typeface="Century" panose="02040604050505020304" pitchFamily="18" charset="0"/>
              </a:rPr>
              <a:t>власне</a:t>
            </a:r>
            <a:r>
              <a:rPr lang="ru-RU" sz="2000" b="1" dirty="0">
                <a:latin typeface="Century" panose="02040604050505020304" pitchFamily="18" charset="0"/>
              </a:rPr>
              <a:t> </a:t>
            </a:r>
            <a:r>
              <a:rPr lang="ru-RU" sz="2000" b="1" dirty="0" err="1">
                <a:latin typeface="Century" panose="02040604050505020304" pitchFamily="18" charset="0"/>
              </a:rPr>
              <a:t>навчальне</a:t>
            </a:r>
            <a:r>
              <a:rPr lang="ru-RU" sz="2000" b="1" dirty="0">
                <a:latin typeface="Century" panose="02040604050505020304" pitchFamily="18" charset="0"/>
              </a:rPr>
              <a:t> </a:t>
            </a:r>
            <a:r>
              <a:rPr lang="ru-RU" sz="2000" b="1" dirty="0" err="1">
                <a:latin typeface="Century" panose="02040604050505020304" pitchFamily="18" charset="0"/>
              </a:rPr>
              <a:t>навантаження</a:t>
            </a:r>
            <a:r>
              <a:rPr lang="ru-RU" sz="2000" b="1" dirty="0">
                <a:latin typeface="Century" panose="02040604050505020304" pitchFamily="18" charset="0"/>
              </a:rPr>
              <a:t> </a:t>
            </a:r>
            <a:r>
              <a:rPr lang="ru-RU" sz="2000" b="1" dirty="0" err="1">
                <a:latin typeface="Century" panose="02040604050505020304" pitchFamily="18" charset="0"/>
              </a:rPr>
              <a:t>впродовж</a:t>
            </a:r>
            <a:r>
              <a:rPr lang="ru-RU" sz="2000" b="1" dirty="0">
                <a:latin typeface="Century" panose="02040604050505020304" pitchFamily="18" charset="0"/>
              </a:rPr>
              <a:t> </a:t>
            </a:r>
            <a:r>
              <a:rPr lang="ru-RU" sz="2000" b="1" dirty="0" err="1">
                <a:latin typeface="Century" panose="02040604050505020304" pitchFamily="18" charset="0"/>
              </a:rPr>
              <a:t>цього</a:t>
            </a:r>
            <a:r>
              <a:rPr lang="ru-RU" sz="2000" b="1" dirty="0">
                <a:latin typeface="Century" panose="02040604050505020304" pitchFamily="18" charset="0"/>
              </a:rPr>
              <a:t> семестру?, %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334899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2"/>
          <p:cNvSpPr/>
          <p:nvPr/>
        </p:nvSpPr>
        <p:spPr>
          <a:xfrm>
            <a:off x="557048" y="554222"/>
            <a:ext cx="1076409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Century" panose="02040604050505020304" pitchFamily="18" charset="0"/>
              </a:rPr>
              <a:t>СТУДЕНТИ</a:t>
            </a:r>
          </a:p>
          <a:p>
            <a:pPr algn="ctr"/>
            <a:endParaRPr lang="ru-RU" sz="2000" b="1" dirty="0" smtClean="0">
              <a:latin typeface="Century" panose="02040604050505020304" pitchFamily="18" charset="0"/>
            </a:endParaRPr>
          </a:p>
          <a:p>
            <a:pPr algn="ctr"/>
            <a:r>
              <a:rPr lang="ru-RU" sz="2000" b="1" dirty="0" err="1" smtClean="0">
                <a:latin typeface="Century" panose="02040604050505020304" pitchFamily="18" charset="0"/>
              </a:rPr>
              <a:t>Який</a:t>
            </a:r>
            <a:r>
              <a:rPr lang="ru-RU" sz="2000" b="1" dirty="0" smtClean="0">
                <a:latin typeface="Century" panose="02040604050505020304" pitchFamily="18" charset="0"/>
              </a:rPr>
              <a:t> </a:t>
            </a:r>
            <a:r>
              <a:rPr lang="ru-RU" sz="2000" b="1" dirty="0" err="1" smtClean="0">
                <a:latin typeface="Century" panose="02040604050505020304" pitchFamily="18" charset="0"/>
              </a:rPr>
              <a:t>відсоток</a:t>
            </a:r>
            <a:r>
              <a:rPr lang="ru-RU" sz="2000" b="1" dirty="0" smtClean="0">
                <a:latin typeface="Century" panose="02040604050505020304" pitchFamily="18" charset="0"/>
              </a:rPr>
              <a:t> занять </a:t>
            </a:r>
            <a:r>
              <a:rPr lang="ru-RU" sz="2000" b="1" dirty="0" err="1" smtClean="0">
                <a:latin typeface="Century" panose="02040604050505020304" pitchFamily="18" charset="0"/>
              </a:rPr>
              <a:t>цього</a:t>
            </a:r>
            <a:r>
              <a:rPr lang="ru-RU" sz="2000" b="1" dirty="0" smtClean="0">
                <a:latin typeface="Century" panose="02040604050505020304" pitchFamily="18" charset="0"/>
              </a:rPr>
              <a:t> семестру </a:t>
            </a:r>
            <a:r>
              <a:rPr lang="ru-RU" sz="2000" b="1" dirty="0" err="1" smtClean="0">
                <a:latin typeface="Century" panose="02040604050505020304" pitchFamily="18" charset="0"/>
              </a:rPr>
              <a:t>Ви</a:t>
            </a:r>
            <a:r>
              <a:rPr lang="ru-RU" sz="2000" b="1" dirty="0" smtClean="0">
                <a:latin typeface="Century" panose="02040604050505020304" pitchFamily="18" charset="0"/>
              </a:rPr>
              <a:t> </a:t>
            </a:r>
            <a:r>
              <a:rPr lang="ru-RU" sz="2000" b="1" dirty="0" err="1" smtClean="0">
                <a:latin typeface="Century" panose="02040604050505020304" pitchFamily="18" charset="0"/>
              </a:rPr>
              <a:t>відвідали</a:t>
            </a:r>
            <a:r>
              <a:rPr lang="ru-RU" sz="2000" b="1" dirty="0" smtClean="0">
                <a:latin typeface="Century" panose="02040604050505020304" pitchFamily="18" charset="0"/>
              </a:rPr>
              <a:t> (</a:t>
            </a:r>
            <a:r>
              <a:rPr lang="ru-RU" sz="2000" b="1" dirty="0" err="1" smtClean="0">
                <a:latin typeface="Century" panose="02040604050505020304" pitchFamily="18" charset="0"/>
              </a:rPr>
              <a:t>загалом</a:t>
            </a:r>
            <a:r>
              <a:rPr lang="ru-RU" sz="2000" b="1" dirty="0" smtClean="0">
                <a:latin typeface="Century" panose="02040604050505020304" pitchFamily="18" charset="0"/>
              </a:rPr>
              <a:t> </a:t>
            </a:r>
            <a:r>
              <a:rPr lang="ru-RU" sz="2000" b="1" dirty="0" err="1" smtClean="0">
                <a:latin typeface="Century" panose="02040604050505020304" pitchFamily="18" charset="0"/>
              </a:rPr>
              <a:t>онлайн</a:t>
            </a:r>
            <a:r>
              <a:rPr lang="ru-RU" sz="2000" b="1" dirty="0" smtClean="0">
                <a:latin typeface="Century" panose="02040604050505020304" pitchFamily="18" charset="0"/>
              </a:rPr>
              <a:t> та в </a:t>
            </a:r>
            <a:r>
              <a:rPr lang="ru-RU" sz="2000" b="1" dirty="0" err="1" smtClean="0">
                <a:latin typeface="Century" panose="02040604050505020304" pitchFamily="18" charset="0"/>
              </a:rPr>
              <a:t>аудиторіях</a:t>
            </a:r>
            <a:r>
              <a:rPr lang="ru-RU" sz="2000" b="1" dirty="0" smtClean="0">
                <a:latin typeface="Century" panose="02040604050505020304" pitchFamily="18" charset="0"/>
              </a:rPr>
              <a:t>)?</a:t>
            </a:r>
            <a:endParaRPr lang="uk-UA" sz="2000" b="1" dirty="0">
              <a:latin typeface="Century" panose="02040604050505020304" pitchFamily="18" charset="0"/>
            </a:endParaRPr>
          </a:p>
        </p:txBody>
      </p:sp>
      <p:sp>
        <p:nvSpPr>
          <p:cNvPr id="1026" name="AutoShape 2" descr="Діаграма відповідей у Формах. Назва запитання: 26. Який відсоток занять цього семестру Ви відвідали (загалом онлайн та в аудиторіях)?. Кількість відповідей: 546 відповідей.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6" name="image20.png" descr="Діаграма відповідей у Формах. Назва запитання: 26. Який відсоток занять цього семестру Ви відвідали (загалом онлайн та в аудиторіях)?. Кількість відповідей: 543 відповіді."/>
          <p:cNvPicPr>
            <a:picLocks noChangeAspect="1"/>
          </p:cNvPicPr>
          <p:nvPr/>
        </p:nvPicPr>
        <p:blipFill>
          <a:blip r:embed="rId2" cstate="print"/>
          <a:srcRect l="17758" t="28406" r="24499" b="7905"/>
          <a:stretch>
            <a:fillRect/>
          </a:stretch>
        </p:blipFill>
        <p:spPr>
          <a:xfrm>
            <a:off x="956441" y="1755228"/>
            <a:ext cx="10384781" cy="4813739"/>
          </a:xfrm>
          <a:prstGeom prst="rect">
            <a:avLst/>
          </a:prstGeom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359152" y="199673"/>
            <a:ext cx="9818688" cy="1068387"/>
          </a:xfrm>
        </p:spPr>
        <p:txBody>
          <a:bodyPr>
            <a:normAutofit/>
          </a:bodyPr>
          <a:lstStyle/>
          <a:p>
            <a:pPr algn="ctr"/>
            <a:r>
              <a:rPr lang="uk-UA" altLang="ko-K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" panose="02040604050505020304" pitchFamily="18" charset="0"/>
              </a:rPr>
              <a:t>МЕТА І ЗАВДАННЯ ДОСЛІДЖЕННЯ</a:t>
            </a:r>
            <a:endParaRPr lang="ko-KR" alt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14836" y="1626726"/>
            <a:ext cx="1090210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altLang="ko-KR" sz="2000" dirty="0">
              <a:latin typeface="Century" panose="020406040505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altLang="ko-KR" sz="2000" dirty="0" smtClean="0">
              <a:latin typeface="Century" panose="020406040505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altLang="ko-KR" sz="2000" dirty="0">
              <a:latin typeface="Century" panose="020406040505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altLang="ko-KR" sz="2000" dirty="0" smtClean="0">
              <a:latin typeface="Century" panose="020406040505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uk-UA" altLang="ko-KR" sz="2000" dirty="0" smtClean="0">
              <a:latin typeface="Century" panose="020406040505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uk-UA" altLang="ko-KR" sz="2000" dirty="0">
              <a:latin typeface="Century" panose="020406040505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uk-UA" altLang="ko-KR" sz="2000" dirty="0" smtClean="0">
              <a:latin typeface="Century" panose="020406040505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uk-UA" altLang="ko-KR" sz="2000" dirty="0">
              <a:latin typeface="Century" panose="020406040505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uk-UA" altLang="ko-KR" sz="2000" dirty="0" smtClean="0">
              <a:latin typeface="Century" panose="020406040505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uk-UA" altLang="ko-KR" sz="2000" dirty="0">
              <a:latin typeface="Century" panose="020406040505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uk-UA" altLang="ko-KR" sz="2000" dirty="0" smtClean="0">
              <a:latin typeface="Century" panose="020406040505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uk-UA" sz="2000" dirty="0">
              <a:latin typeface="Century" panose="020406040505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uk-UA" sz="2000" dirty="0"/>
          </a:p>
        </p:txBody>
      </p:sp>
      <p:sp>
        <p:nvSpPr>
          <p:cNvPr id="2" name="Прямокутник 1"/>
          <p:cNvSpPr/>
          <p:nvPr/>
        </p:nvSpPr>
        <p:spPr>
          <a:xfrm>
            <a:off x="452509" y="1163558"/>
            <a:ext cx="11286981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uk-UA" altLang="ko-KR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" panose="02040604050505020304" pitchFamily="18" charset="0"/>
              </a:rPr>
              <a:t>виявити сильні та слабкі сторони існуючої системи внутрішнього забезпечення якості освіти та академічної доброчесності у ДДПУ імені Івана Франка з метою напрацювання управлінських системних рішень</a:t>
            </a:r>
            <a:r>
              <a:rPr lang="uk-UA" altLang="ko-KR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" panose="02040604050505020304" pitchFamily="18" charset="0"/>
              </a:rPr>
              <a:t>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uk-UA" altLang="ko-KR" sz="2000" dirty="0">
              <a:solidFill>
                <a:schemeClr val="tx1">
                  <a:lumMod val="95000"/>
                  <a:lumOff val="5000"/>
                </a:schemeClr>
              </a:solidFill>
              <a:latin typeface="Century" panose="020406040505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uk-UA" altLang="ko-KR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" panose="02040604050505020304" pitchFamily="18" charset="0"/>
              </a:rPr>
              <a:t>з</a:t>
            </a:r>
            <a:r>
              <a:rPr lang="en-US" altLang="ko-KR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" panose="02040604050505020304" pitchFamily="18" charset="0"/>
              </a:rPr>
              <a:t>’</a:t>
            </a:r>
            <a:r>
              <a:rPr lang="uk-UA" altLang="ko-KR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" panose="02040604050505020304" pitchFamily="18" charset="0"/>
              </a:rPr>
              <a:t>ясувати думку </a:t>
            </a:r>
            <a:r>
              <a:rPr lang="uk-UA" altLang="ko-KR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" panose="02040604050505020304" pitchFamily="18" charset="0"/>
              </a:rPr>
              <a:t>викладачів </a:t>
            </a:r>
            <a:r>
              <a:rPr lang="uk-UA" altLang="ko-KR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" panose="02040604050505020304" pitchFamily="18" charset="0"/>
              </a:rPr>
              <a:t>щодо формальних процедур і практик забезпечення академічної доброчесності </a:t>
            </a:r>
            <a:r>
              <a:rPr lang="uk-UA" altLang="ko-KR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" panose="02040604050505020304" pitchFamily="18" charset="0"/>
              </a:rPr>
              <a:t>та </a:t>
            </a:r>
            <a:r>
              <a:rPr lang="uk-UA" altLang="ko-KR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" panose="02040604050505020304" pitchFamily="18" charset="0"/>
              </a:rPr>
              <a:t>якості освіти в Університеті</a:t>
            </a:r>
            <a:r>
              <a:rPr lang="uk-UA" altLang="ko-KR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" panose="02040604050505020304" pitchFamily="18" charset="0"/>
              </a:rPr>
              <a:t>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uk-UA" altLang="ko-KR" sz="2000" dirty="0">
              <a:solidFill>
                <a:schemeClr val="tx1">
                  <a:lumMod val="95000"/>
                  <a:lumOff val="5000"/>
                </a:schemeClr>
              </a:solidFill>
              <a:latin typeface="Century" panose="020406040505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uk-UA" altLang="ko-KR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" panose="02040604050505020304" pitchFamily="18" charset="0"/>
              </a:rPr>
              <a:t>о</a:t>
            </a:r>
            <a:r>
              <a:rPr lang="uk-UA" altLang="ko-KR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" panose="02040604050505020304" pitchFamily="18" charset="0"/>
              </a:rPr>
              <a:t>цінити дії викладачів </a:t>
            </a:r>
            <a:r>
              <a:rPr lang="ru-RU" altLang="ko-KR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" panose="02040604050505020304" pitchFamily="18" charset="0"/>
              </a:rPr>
              <a:t>у </a:t>
            </a:r>
            <a:r>
              <a:rPr lang="ru-RU" altLang="ko-KR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entury" panose="02040604050505020304" pitchFamily="18" charset="0"/>
              </a:rPr>
              <a:t>ситуац</a:t>
            </a:r>
            <a:r>
              <a:rPr lang="uk-UA" altLang="ko-KR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" panose="02040604050505020304" pitchFamily="18" charset="0"/>
              </a:rPr>
              <a:t>і</a:t>
            </a:r>
            <a:r>
              <a:rPr lang="ru-RU" altLang="ko-KR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entury" panose="02040604050505020304" pitchFamily="18" charset="0"/>
              </a:rPr>
              <a:t>ях</a:t>
            </a:r>
            <a:r>
              <a:rPr lang="ru-RU" altLang="ko-KR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" panose="02040604050505020304" pitchFamily="18" charset="0"/>
              </a:rPr>
              <a:t> </a:t>
            </a:r>
            <a:r>
              <a:rPr lang="ru-RU" altLang="ko-KR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entury" panose="02040604050505020304" pitchFamily="18" charset="0"/>
              </a:rPr>
              <a:t>порушення</a:t>
            </a:r>
            <a:r>
              <a:rPr lang="ru-RU" altLang="ko-KR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" panose="02040604050505020304" pitchFamily="18" charset="0"/>
              </a:rPr>
              <a:t> </a:t>
            </a:r>
            <a:r>
              <a:rPr lang="ru-RU" altLang="ko-KR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" panose="02040604050505020304" pitchFamily="18" charset="0"/>
              </a:rPr>
              <a:t>здобувачами</a:t>
            </a:r>
            <a:r>
              <a:rPr lang="ru-RU" altLang="ko-KR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" panose="02040604050505020304" pitchFamily="18" charset="0"/>
              </a:rPr>
              <a:t> </a:t>
            </a:r>
            <a:r>
              <a:rPr lang="ru-RU" altLang="ko-KR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" panose="02040604050505020304" pitchFamily="18" charset="0"/>
              </a:rPr>
              <a:t>вищої</a:t>
            </a:r>
            <a:r>
              <a:rPr lang="ru-RU" altLang="ko-KR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" panose="02040604050505020304" pitchFamily="18" charset="0"/>
              </a:rPr>
              <a:t> </a:t>
            </a:r>
            <a:r>
              <a:rPr lang="ru-RU" altLang="ko-KR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" panose="02040604050505020304" pitchFamily="18" charset="0"/>
              </a:rPr>
              <a:t>освіти</a:t>
            </a:r>
            <a:r>
              <a:rPr lang="ru-RU" altLang="ko-KR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" panose="02040604050505020304" pitchFamily="18" charset="0"/>
              </a:rPr>
              <a:t> </a:t>
            </a:r>
            <a:r>
              <a:rPr lang="ru-RU" altLang="ko-KR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entury" panose="02040604050505020304" pitchFamily="18" charset="0"/>
              </a:rPr>
              <a:t>академічної</a:t>
            </a:r>
            <a:r>
              <a:rPr lang="ru-RU" altLang="ko-KR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" panose="02040604050505020304" pitchFamily="18" charset="0"/>
              </a:rPr>
              <a:t> </a:t>
            </a:r>
            <a:r>
              <a:rPr lang="ru-RU" altLang="ko-KR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" panose="02040604050505020304" pitchFamily="18" charset="0"/>
              </a:rPr>
              <a:t>доброчесності</a:t>
            </a:r>
            <a:r>
              <a:rPr lang="ru-RU" altLang="ko-KR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" panose="02040604050505020304" pitchFamily="18" charset="0"/>
              </a:rPr>
              <a:t>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altLang="ko-KR" sz="2000" dirty="0">
              <a:solidFill>
                <a:schemeClr val="tx1">
                  <a:lumMod val="95000"/>
                  <a:lumOff val="5000"/>
                </a:schemeClr>
              </a:solidFill>
              <a:latin typeface="Century" panose="020406040505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altLang="ko-KR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entury" panose="02040604050505020304" pitchFamily="18" charset="0"/>
              </a:rPr>
              <a:t>з</a:t>
            </a:r>
            <a:r>
              <a:rPr lang="ru-RU" altLang="ko-KR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" panose="02040604050505020304" pitchFamily="18" charset="0"/>
              </a:rPr>
              <a:t>дійснити</a:t>
            </a:r>
            <a:r>
              <a:rPr lang="ru-RU" altLang="ko-KR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" panose="02040604050505020304" pitchFamily="18" charset="0"/>
              </a:rPr>
              <a:t> </a:t>
            </a:r>
            <a:r>
              <a:rPr lang="ru-RU" altLang="ko-KR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" panose="02040604050505020304" pitchFamily="18" charset="0"/>
              </a:rPr>
              <a:t>порівняльний</a:t>
            </a:r>
            <a:r>
              <a:rPr lang="ru-RU" altLang="ko-KR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" panose="02040604050505020304" pitchFamily="18" charset="0"/>
              </a:rPr>
              <a:t> </a:t>
            </a:r>
            <a:r>
              <a:rPr lang="ru-RU" altLang="ko-KR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" panose="02040604050505020304" pitchFamily="18" charset="0"/>
              </a:rPr>
              <a:t>аналіз</a:t>
            </a:r>
            <a:r>
              <a:rPr lang="ru-RU" altLang="ko-KR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" panose="02040604050505020304" pitchFamily="18" charset="0"/>
              </a:rPr>
              <a:t> </a:t>
            </a:r>
            <a:r>
              <a:rPr lang="ru-RU" altLang="ko-KR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" panose="02040604050505020304" pitchFamily="18" charset="0"/>
              </a:rPr>
              <a:t>результатів</a:t>
            </a:r>
            <a:r>
              <a:rPr lang="ru-RU" altLang="ko-KR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" panose="02040604050505020304" pitchFamily="18" charset="0"/>
              </a:rPr>
              <a:t> </a:t>
            </a:r>
            <a:r>
              <a:rPr lang="ru-RU" altLang="ko-KR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" panose="02040604050505020304" pitchFamily="18" charset="0"/>
              </a:rPr>
              <a:t>дослідження</a:t>
            </a:r>
            <a:r>
              <a:rPr lang="ru-RU" altLang="ko-KR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" panose="02040604050505020304" pitchFamily="18" charset="0"/>
              </a:rPr>
              <a:t> 2022 і 2023 </a:t>
            </a:r>
            <a:r>
              <a:rPr lang="ru-RU" altLang="ko-KR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" panose="02040604050505020304" pitchFamily="18" charset="0"/>
              </a:rPr>
              <a:t>років</a:t>
            </a:r>
            <a:r>
              <a:rPr lang="ru-RU" altLang="ko-KR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" panose="02040604050505020304" pitchFamily="18" charset="0"/>
              </a:rPr>
              <a:t> та </a:t>
            </a:r>
            <a:r>
              <a:rPr lang="ru-RU" altLang="ko-KR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" panose="02040604050505020304" pitchFamily="18" charset="0"/>
              </a:rPr>
              <a:t>оцінити</a:t>
            </a:r>
            <a:r>
              <a:rPr lang="ru-RU" altLang="ko-KR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" panose="02040604050505020304" pitchFamily="18" charset="0"/>
              </a:rPr>
              <a:t> </a:t>
            </a:r>
            <a:r>
              <a:rPr lang="ru-RU" altLang="ko-KR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" panose="02040604050505020304" pitchFamily="18" charset="0"/>
              </a:rPr>
              <a:t>динаміку</a:t>
            </a:r>
            <a:r>
              <a:rPr lang="ru-RU" altLang="ko-KR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" panose="02040604050505020304" pitchFamily="18" charset="0"/>
              </a:rPr>
              <a:t> </a:t>
            </a:r>
            <a:r>
              <a:rPr lang="ru-RU" altLang="ko-KR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" panose="02040604050505020304" pitchFamily="18" charset="0"/>
              </a:rPr>
              <a:t>змін</a:t>
            </a:r>
            <a:r>
              <a:rPr lang="ru-RU" altLang="ko-KR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" panose="02040604050505020304" pitchFamily="18" charset="0"/>
              </a:rPr>
              <a:t> </a:t>
            </a:r>
            <a:r>
              <a:rPr lang="ru-RU" altLang="ko-KR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" panose="02040604050505020304" pitchFamily="18" charset="0"/>
              </a:rPr>
              <a:t>щодо</a:t>
            </a:r>
            <a:r>
              <a:rPr lang="ru-RU" altLang="ko-KR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" panose="02040604050505020304" pitchFamily="18" charset="0"/>
              </a:rPr>
              <a:t> </a:t>
            </a:r>
            <a:r>
              <a:rPr lang="ru-RU" altLang="ko-KR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" panose="02040604050505020304" pitchFamily="18" charset="0"/>
              </a:rPr>
              <a:t>забезпечення</a:t>
            </a:r>
            <a:r>
              <a:rPr lang="ru-RU" altLang="ko-KR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" panose="02040604050505020304" pitchFamily="18" charset="0"/>
              </a:rPr>
              <a:t> </a:t>
            </a:r>
            <a:r>
              <a:rPr lang="ru-RU" altLang="ko-KR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" panose="02040604050505020304" pitchFamily="18" charset="0"/>
              </a:rPr>
              <a:t>якості</a:t>
            </a:r>
            <a:r>
              <a:rPr lang="ru-RU" altLang="ko-KR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" panose="02040604050505020304" pitchFamily="18" charset="0"/>
              </a:rPr>
              <a:t> </a:t>
            </a:r>
            <a:r>
              <a:rPr lang="ru-RU" altLang="ko-KR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" panose="02040604050505020304" pitchFamily="18" charset="0"/>
              </a:rPr>
              <a:t>освіти</a:t>
            </a:r>
            <a:r>
              <a:rPr lang="ru-RU" altLang="ko-KR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" panose="02040604050505020304" pitchFamily="18" charset="0"/>
              </a:rPr>
              <a:t> та </a:t>
            </a:r>
            <a:r>
              <a:rPr lang="ru-RU" altLang="ko-KR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" panose="02040604050505020304" pitchFamily="18" charset="0"/>
              </a:rPr>
              <a:t>академічної</a:t>
            </a:r>
            <a:r>
              <a:rPr lang="ru-RU" altLang="ko-KR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" panose="02040604050505020304" pitchFamily="18" charset="0"/>
              </a:rPr>
              <a:t> </a:t>
            </a:r>
            <a:r>
              <a:rPr lang="ru-RU" altLang="ko-KR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" panose="02040604050505020304" pitchFamily="18" charset="0"/>
              </a:rPr>
              <a:t>доброчесності</a:t>
            </a:r>
            <a:r>
              <a:rPr lang="ru-RU" altLang="ko-KR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" panose="02040604050505020304" pitchFamily="18" charset="0"/>
              </a:rPr>
              <a:t> </a:t>
            </a:r>
            <a:r>
              <a:rPr lang="ru-RU" altLang="ko-KR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" panose="02040604050505020304" pitchFamily="18" charset="0"/>
              </a:rPr>
              <a:t>в </a:t>
            </a:r>
            <a:r>
              <a:rPr lang="ru-RU" altLang="ko-KR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" panose="02040604050505020304" pitchFamily="18" charset="0"/>
              </a:rPr>
              <a:t>Університеті</a:t>
            </a:r>
            <a:r>
              <a:rPr lang="ru-RU" altLang="ko-KR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" panose="02040604050505020304" pitchFamily="18" charset="0"/>
              </a:rPr>
              <a:t>.</a:t>
            </a:r>
            <a:endParaRPr lang="ru-RU" altLang="ko-KR" sz="2000" dirty="0">
              <a:solidFill>
                <a:schemeClr val="tx1">
                  <a:lumMod val="95000"/>
                  <a:lumOff val="5000"/>
                </a:schemeClr>
              </a:solidFill>
              <a:latin typeface="Century" panose="020406040505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altLang="ko-KR" sz="2000" dirty="0">
              <a:solidFill>
                <a:schemeClr val="tx1">
                  <a:lumMod val="95000"/>
                  <a:lumOff val="5000"/>
                </a:schemeClr>
              </a:solidFill>
              <a:latin typeface="Century" panose="020406040505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altLang="ko-KR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Century" panose="020406040505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altLang="ko-KR" sz="2400" dirty="0">
              <a:solidFill>
                <a:schemeClr val="tx1">
                  <a:lumMod val="95000"/>
                  <a:lumOff val="5000"/>
                </a:schemeClr>
              </a:solidFill>
              <a:latin typeface="Century" panose="02040604050505020304" pitchFamily="18" charset="0"/>
            </a:endParaRPr>
          </a:p>
          <a:p>
            <a:pPr algn="just"/>
            <a:endParaRPr lang="ru-RU" altLang="ko-KR" sz="2400" dirty="0">
              <a:latin typeface="Century" panose="020406040505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altLang="ko-KR" dirty="0">
              <a:latin typeface="Century" panose="02040604050505020304" pitchFamily="18" charset="0"/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0" y="6550223"/>
            <a:ext cx="12192000" cy="30777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1400" b="1" dirty="0" smtClean="0">
                <a:solidFill>
                  <a:schemeClr val="tx2">
                    <a:lumMod val="50000"/>
                  </a:schemeClr>
                </a:solidFill>
                <a:latin typeface="Century" panose="02040604050505020304" pitchFamily="18" charset="0"/>
              </a:rPr>
              <a:t>Сектор забезпечення якості освіти НМВ ДДПУ імені Івана Франка</a:t>
            </a:r>
            <a:endParaRPr lang="uk-UA" sz="14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01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2"/>
          <p:cNvSpPr/>
          <p:nvPr/>
        </p:nvSpPr>
        <p:spPr>
          <a:xfrm>
            <a:off x="504497" y="554222"/>
            <a:ext cx="1081664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Century" panose="02040604050505020304" pitchFamily="18" charset="0"/>
              </a:rPr>
              <a:t>СТУДЕНТИ</a:t>
            </a:r>
          </a:p>
          <a:p>
            <a:pPr algn="ctr"/>
            <a:endParaRPr lang="ru-RU" sz="2000" b="1" dirty="0" smtClean="0">
              <a:latin typeface="Century" panose="02040604050505020304" pitchFamily="18" charset="0"/>
            </a:endParaRPr>
          </a:p>
          <a:p>
            <a:pPr algn="ctr"/>
            <a:r>
              <a:rPr lang="ru-RU" sz="2000" b="1" dirty="0" err="1" smtClean="0">
                <a:latin typeface="Century" panose="02040604050505020304" pitchFamily="18" charset="0"/>
              </a:rPr>
              <a:t>Чи</a:t>
            </a:r>
            <a:r>
              <a:rPr lang="ru-RU" sz="2000" b="1" dirty="0" smtClean="0">
                <a:latin typeface="Century" panose="02040604050505020304" pitchFamily="18" charset="0"/>
              </a:rPr>
              <a:t> </a:t>
            </a:r>
            <a:r>
              <a:rPr lang="ru-RU" sz="2000" b="1" dirty="0" err="1" smtClean="0">
                <a:latin typeface="Century" panose="02040604050505020304" pitchFamily="18" charset="0"/>
              </a:rPr>
              <a:t>поєднуєте</a:t>
            </a:r>
            <a:r>
              <a:rPr lang="ru-RU" sz="2000" b="1" dirty="0" smtClean="0">
                <a:latin typeface="Century" panose="02040604050505020304" pitchFamily="18" charset="0"/>
              </a:rPr>
              <a:t> </a:t>
            </a:r>
            <a:r>
              <a:rPr lang="ru-RU" sz="2000" b="1" dirty="0" err="1" smtClean="0">
                <a:latin typeface="Century" panose="02040604050505020304" pitchFamily="18" charset="0"/>
              </a:rPr>
              <a:t>Ви</a:t>
            </a:r>
            <a:r>
              <a:rPr lang="ru-RU" sz="2000" b="1" dirty="0" smtClean="0">
                <a:latin typeface="Century" panose="02040604050505020304" pitchFamily="18" charset="0"/>
              </a:rPr>
              <a:t> </a:t>
            </a:r>
            <a:r>
              <a:rPr lang="ru-RU" sz="2000" b="1" dirty="0" err="1" smtClean="0">
                <a:latin typeface="Century" panose="02040604050505020304" pitchFamily="18" charset="0"/>
              </a:rPr>
              <a:t>навчання</a:t>
            </a:r>
            <a:r>
              <a:rPr lang="ru-RU" sz="2000" b="1" dirty="0" smtClean="0">
                <a:latin typeface="Century" panose="02040604050505020304" pitchFamily="18" charset="0"/>
              </a:rPr>
              <a:t> </a:t>
            </a:r>
            <a:r>
              <a:rPr lang="ru-RU" sz="2000" b="1" dirty="0" err="1" smtClean="0">
                <a:latin typeface="Century" panose="02040604050505020304" pitchFamily="18" charset="0"/>
              </a:rPr>
              <a:t>з</a:t>
            </a:r>
            <a:r>
              <a:rPr lang="ru-RU" sz="2000" b="1" dirty="0" smtClean="0">
                <a:latin typeface="Century" panose="02040604050505020304" pitchFamily="18" charset="0"/>
              </a:rPr>
              <a:t> </a:t>
            </a:r>
            <a:r>
              <a:rPr lang="ru-RU" sz="2000" b="1" dirty="0" err="1" smtClean="0">
                <a:latin typeface="Century" panose="02040604050505020304" pitchFamily="18" charset="0"/>
              </a:rPr>
              <a:t>роботою</a:t>
            </a:r>
            <a:r>
              <a:rPr lang="ru-RU" sz="2000" b="1" dirty="0" smtClean="0">
                <a:latin typeface="Century" panose="02040604050505020304" pitchFamily="18" charset="0"/>
              </a:rPr>
              <a:t>?</a:t>
            </a:r>
            <a:endParaRPr lang="uk-UA" sz="2000" b="1" dirty="0" err="1" smtClean="0">
              <a:latin typeface="Century" panose="02040604050505020304" pitchFamily="18" charset="0"/>
            </a:endParaRPr>
          </a:p>
        </p:txBody>
      </p:sp>
      <p:sp>
        <p:nvSpPr>
          <p:cNvPr id="1026" name="AutoShape 2" descr="Діаграма відповідей у Формах. Назва запитання: 26. Який відсоток занять цього семестру Ви відвідали (загалом онлайн та в аудиторіях)?. Кількість відповідей: 546 відповідей.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5" name="image23.png" descr="Діаграма відповідей у Формах. Назва запитання: 27. Чи поєднуєте Ви навчання з роботою?. Кількість відповідей: 543 відповіді."/>
          <p:cNvPicPr>
            <a:picLocks noChangeAspect="1"/>
          </p:cNvPicPr>
          <p:nvPr/>
        </p:nvPicPr>
        <p:blipFill>
          <a:blip r:embed="rId2" cstate="print"/>
          <a:srcRect l="17692" t="24843" r="5980" b="8696"/>
          <a:stretch>
            <a:fillRect/>
          </a:stretch>
        </p:blipFill>
        <p:spPr>
          <a:xfrm>
            <a:off x="644133" y="1650123"/>
            <a:ext cx="11287638" cy="4130566"/>
          </a:xfrm>
          <a:prstGeom prst="rect">
            <a:avLst/>
          </a:prstGeom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2"/>
          <p:cNvSpPr/>
          <p:nvPr/>
        </p:nvSpPr>
        <p:spPr>
          <a:xfrm>
            <a:off x="557047" y="554221"/>
            <a:ext cx="1105688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Century" panose="02040604050505020304" pitchFamily="18" charset="0"/>
              </a:rPr>
              <a:t>СТУДЕНТИ</a:t>
            </a:r>
          </a:p>
          <a:p>
            <a:pPr algn="ctr"/>
            <a:endParaRPr lang="ru-RU" sz="2000" b="1" dirty="0" smtClean="0">
              <a:latin typeface="Century" panose="02040604050505020304" pitchFamily="18" charset="0"/>
            </a:endParaRPr>
          </a:p>
          <a:p>
            <a:pPr algn="ctr"/>
            <a:r>
              <a:rPr lang="ru-RU" sz="2000" dirty="0" smtClean="0"/>
              <a:t> </a:t>
            </a:r>
            <a:r>
              <a:rPr lang="ru-RU" sz="2000" b="1" dirty="0" smtClean="0">
                <a:latin typeface="Century" panose="02040604050505020304" pitchFamily="18" charset="0"/>
              </a:rPr>
              <a:t>Як часто у </a:t>
            </a:r>
            <a:r>
              <a:rPr lang="ru-RU" sz="2000" b="1" dirty="0" err="1" smtClean="0">
                <a:latin typeface="Century" panose="02040604050505020304" pitchFamily="18" charset="0"/>
              </a:rPr>
              <a:t>Вашій</a:t>
            </a:r>
            <a:r>
              <a:rPr lang="ru-RU" sz="2000" b="1" dirty="0" smtClean="0">
                <a:latin typeface="Century" panose="02040604050505020304" pitchFamily="18" charset="0"/>
              </a:rPr>
              <a:t> </a:t>
            </a:r>
            <a:r>
              <a:rPr lang="ru-RU" sz="2000" b="1" dirty="0" err="1" smtClean="0">
                <a:latin typeface="Century" panose="02040604050505020304" pitchFamily="18" charset="0"/>
              </a:rPr>
              <a:t>роботі</a:t>
            </a:r>
            <a:r>
              <a:rPr lang="ru-RU" sz="2000" b="1" dirty="0" smtClean="0">
                <a:latin typeface="Century" panose="02040604050505020304" pitchFamily="18" charset="0"/>
              </a:rPr>
              <a:t> Вам </a:t>
            </a:r>
            <a:r>
              <a:rPr lang="ru-RU" sz="2000" b="1" dirty="0" err="1" smtClean="0">
                <a:latin typeface="Century" panose="02040604050505020304" pitchFamily="18" charset="0"/>
              </a:rPr>
              <a:t>стають</a:t>
            </a:r>
            <a:r>
              <a:rPr lang="ru-RU" sz="2000" b="1" dirty="0" smtClean="0">
                <a:latin typeface="Century" panose="02040604050505020304" pitchFamily="18" charset="0"/>
              </a:rPr>
              <a:t>/ставали в </a:t>
            </a:r>
            <a:r>
              <a:rPr lang="ru-RU" sz="2000" b="1" dirty="0" err="1" smtClean="0">
                <a:latin typeface="Century" panose="02040604050505020304" pitchFamily="18" charset="0"/>
              </a:rPr>
              <a:t>нагоді</a:t>
            </a:r>
            <a:r>
              <a:rPr lang="ru-RU" sz="2000" b="1" dirty="0" smtClean="0">
                <a:latin typeface="Century" panose="02040604050505020304" pitchFamily="18" charset="0"/>
              </a:rPr>
              <a:t> </a:t>
            </a:r>
            <a:r>
              <a:rPr lang="ru-RU" sz="2000" b="1" dirty="0" err="1" smtClean="0">
                <a:latin typeface="Century" panose="02040604050505020304" pitchFamily="18" charset="0"/>
              </a:rPr>
              <a:t>навички</a:t>
            </a:r>
            <a:r>
              <a:rPr lang="ru-RU" sz="2000" b="1" dirty="0" smtClean="0">
                <a:latin typeface="Century" panose="02040604050505020304" pitchFamily="18" charset="0"/>
              </a:rPr>
              <a:t> та </a:t>
            </a:r>
            <a:r>
              <a:rPr lang="ru-RU" sz="2000" b="1" dirty="0" err="1" smtClean="0">
                <a:latin typeface="Century" panose="02040604050505020304" pitchFamily="18" charset="0"/>
              </a:rPr>
              <a:t>знання</a:t>
            </a:r>
            <a:r>
              <a:rPr lang="ru-RU" sz="2000" b="1" dirty="0" smtClean="0">
                <a:latin typeface="Century" panose="02040604050505020304" pitchFamily="18" charset="0"/>
              </a:rPr>
              <a:t>,</a:t>
            </a:r>
          </a:p>
          <a:p>
            <a:pPr algn="ctr"/>
            <a:r>
              <a:rPr lang="ru-RU" sz="2000" b="1" dirty="0" err="1" smtClean="0">
                <a:latin typeface="Century" panose="02040604050505020304" pitchFamily="18" charset="0"/>
              </a:rPr>
              <a:t>здобуті</a:t>
            </a:r>
            <a:r>
              <a:rPr lang="ru-RU" sz="2000" b="1" dirty="0" smtClean="0">
                <a:latin typeface="Century" panose="02040604050505020304" pitchFamily="18" charset="0"/>
              </a:rPr>
              <a:t> </a:t>
            </a:r>
            <a:r>
              <a:rPr lang="ru-RU" sz="2000" b="1" dirty="0" err="1" smtClean="0">
                <a:latin typeface="Century" panose="02040604050505020304" pitchFamily="18" charset="0"/>
              </a:rPr>
              <a:t>під</a:t>
            </a:r>
            <a:r>
              <a:rPr lang="ru-RU" sz="2000" b="1" dirty="0" smtClean="0">
                <a:latin typeface="Century" panose="02040604050505020304" pitchFamily="18" charset="0"/>
              </a:rPr>
              <a:t> час </a:t>
            </a:r>
            <a:r>
              <a:rPr lang="ru-RU" sz="2000" b="1" dirty="0" err="1" smtClean="0">
                <a:latin typeface="Century" panose="02040604050505020304" pitchFamily="18" charset="0"/>
              </a:rPr>
              <a:t>навчання</a:t>
            </a:r>
            <a:r>
              <a:rPr lang="ru-RU" sz="2000" b="1" dirty="0" smtClean="0">
                <a:latin typeface="Century" panose="02040604050505020304" pitchFamily="18" charset="0"/>
              </a:rPr>
              <a:t>?</a:t>
            </a:r>
            <a:endParaRPr lang="uk-UA" sz="2000" b="1" dirty="0" err="1" smtClean="0">
              <a:latin typeface="Century" panose="02040604050505020304" pitchFamily="18" charset="0"/>
            </a:endParaRPr>
          </a:p>
        </p:txBody>
      </p:sp>
      <p:sp>
        <p:nvSpPr>
          <p:cNvPr id="1026" name="AutoShape 2" descr="Діаграма відповідей у Формах. Назва запитання: 26. Який відсоток занять цього семестру Ви відвідали (загалом онлайн та в аудиторіях)?. Кількість відповідей: 546 відповідей.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6" name="image14.png" descr="Діаграма відповідей у Формах. Назва запитання: 28. Як часто у Вашій роботі Вам стають/ставали в нагоді навички та знання, здобуті під час навчання?. Кількість відповідей: 543 відповіді."/>
          <p:cNvPicPr>
            <a:picLocks noChangeAspect="1"/>
          </p:cNvPicPr>
          <p:nvPr/>
        </p:nvPicPr>
        <p:blipFill>
          <a:blip r:embed="rId2" cstate="print"/>
          <a:srcRect l="17506" t="31011" r="19682" b="8425"/>
          <a:stretch>
            <a:fillRect/>
          </a:stretch>
        </p:blipFill>
        <p:spPr>
          <a:xfrm>
            <a:off x="1158981" y="2123830"/>
            <a:ext cx="9843036" cy="4235671"/>
          </a:xfrm>
          <a:prstGeom prst="rect">
            <a:avLst/>
          </a:prstGeom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2"/>
          <p:cNvSpPr/>
          <p:nvPr/>
        </p:nvSpPr>
        <p:spPr>
          <a:xfrm>
            <a:off x="451821" y="554221"/>
            <a:ext cx="1116210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Century" panose="02040604050505020304" pitchFamily="18" charset="0"/>
              </a:rPr>
              <a:t>СТУДЕНТИ</a:t>
            </a:r>
          </a:p>
          <a:p>
            <a:pPr algn="ctr"/>
            <a:endParaRPr lang="ru-RU" sz="2000" b="1" dirty="0" smtClean="0">
              <a:latin typeface="Century" panose="02040604050505020304" pitchFamily="18" charset="0"/>
            </a:endParaRPr>
          </a:p>
          <a:p>
            <a:pPr algn="ctr"/>
            <a:r>
              <a:rPr lang="ru-RU" sz="2000" dirty="0" smtClean="0"/>
              <a:t>  </a:t>
            </a:r>
            <a:r>
              <a:rPr lang="ru-RU" sz="2000" b="1" dirty="0" err="1" smtClean="0">
                <a:latin typeface="Century" panose="02040604050505020304" pitchFamily="18" charset="0"/>
              </a:rPr>
              <a:t>Якби</a:t>
            </a:r>
            <a:r>
              <a:rPr lang="ru-RU" sz="2000" b="1" dirty="0" smtClean="0">
                <a:latin typeface="Century" panose="02040604050505020304" pitchFamily="18" charset="0"/>
              </a:rPr>
              <a:t> Вам зараз </a:t>
            </a:r>
            <a:r>
              <a:rPr lang="ru-RU" sz="2000" b="1" dirty="0" err="1" smtClean="0">
                <a:latin typeface="Century" panose="02040604050505020304" pitchFamily="18" charset="0"/>
              </a:rPr>
              <a:t>довелося</a:t>
            </a:r>
            <a:r>
              <a:rPr lang="ru-RU" sz="2000" b="1" dirty="0" smtClean="0">
                <a:latin typeface="Century" panose="02040604050505020304" pitchFamily="18" charset="0"/>
              </a:rPr>
              <a:t> повторно </a:t>
            </a:r>
            <a:r>
              <a:rPr lang="ru-RU" sz="2000" b="1" dirty="0" err="1" smtClean="0">
                <a:latin typeface="Century" panose="02040604050505020304" pitchFamily="18" charset="0"/>
              </a:rPr>
              <a:t>обирати</a:t>
            </a:r>
            <a:r>
              <a:rPr lang="ru-RU" sz="2000" b="1" dirty="0" smtClean="0">
                <a:latin typeface="Century" panose="02040604050505020304" pitchFamily="18" charset="0"/>
              </a:rPr>
              <a:t> </a:t>
            </a:r>
            <a:r>
              <a:rPr lang="ru-RU" sz="2000" b="1" dirty="0" err="1" smtClean="0">
                <a:latin typeface="Century" panose="02040604050505020304" pitchFamily="18" charset="0"/>
              </a:rPr>
              <a:t>спеціальність</a:t>
            </a:r>
            <a:r>
              <a:rPr lang="ru-RU" sz="2000" b="1" dirty="0" smtClean="0">
                <a:latin typeface="Century" panose="02040604050505020304" pitchFamily="18" charset="0"/>
              </a:rPr>
              <a:t>, </a:t>
            </a:r>
            <a:r>
              <a:rPr lang="ru-RU" sz="2000" b="1" dirty="0" err="1" smtClean="0">
                <a:latin typeface="Century" panose="02040604050505020304" pitchFamily="18" charset="0"/>
              </a:rPr>
              <a:t>яким</a:t>
            </a:r>
            <a:r>
              <a:rPr lang="ru-RU" sz="2000" b="1" dirty="0" smtClean="0">
                <a:latin typeface="Century" panose="02040604050505020304" pitchFamily="18" charset="0"/>
              </a:rPr>
              <a:t> </a:t>
            </a:r>
            <a:r>
              <a:rPr lang="ru-RU" sz="2000" b="1" dirty="0" err="1" smtClean="0">
                <a:latin typeface="Century" panose="02040604050505020304" pitchFamily="18" charset="0"/>
              </a:rPr>
              <a:t>був</a:t>
            </a:r>
            <a:r>
              <a:rPr lang="ru-RU" sz="2000" b="1" dirty="0" smtClean="0">
                <a:latin typeface="Century" panose="02040604050505020304" pitchFamily="18" charset="0"/>
              </a:rPr>
              <a:t> </a:t>
            </a:r>
            <a:r>
              <a:rPr lang="ru-RU" sz="2000" b="1" dirty="0" err="1" smtClean="0">
                <a:latin typeface="Century" panose="02040604050505020304" pitchFamily="18" charset="0"/>
              </a:rPr>
              <a:t>би</a:t>
            </a:r>
            <a:r>
              <a:rPr lang="ru-RU" sz="2000" b="1" dirty="0" smtClean="0">
                <a:latin typeface="Century" panose="02040604050505020304" pitchFamily="18" charset="0"/>
              </a:rPr>
              <a:t> Ваш </a:t>
            </a:r>
            <a:r>
              <a:rPr lang="ru-RU" sz="2000" b="1" dirty="0" err="1" smtClean="0">
                <a:latin typeface="Century" panose="02040604050505020304" pitchFamily="18" charset="0"/>
              </a:rPr>
              <a:t>вибір</a:t>
            </a:r>
            <a:r>
              <a:rPr lang="ru-RU" sz="2000" b="1" dirty="0" smtClean="0">
                <a:latin typeface="Century" panose="02040604050505020304" pitchFamily="18" charset="0"/>
              </a:rPr>
              <a:t>?</a:t>
            </a:r>
            <a:endParaRPr lang="uk-UA" sz="2000" b="1" dirty="0" err="1" smtClean="0">
              <a:latin typeface="Century" panose="02040604050505020304" pitchFamily="18" charset="0"/>
            </a:endParaRPr>
          </a:p>
        </p:txBody>
      </p:sp>
      <p:sp>
        <p:nvSpPr>
          <p:cNvPr id="1026" name="AutoShape 2" descr="Діаграма відповідей у Формах. Назва запитання: 26. Який відсоток занять цього семестру Ви відвідали (загалом онлайн та в аудиторіях)?. Кількість відповідей: 546 відповідей.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5" name="image4.png" descr="Діаграма відповідей у Формах. Назва запитання: 16. Якби Вам зараз довелося повторно обирати спеціальність, яким був би Ваш вибір?. Кількість відповідей: 543 відповіді."/>
          <p:cNvPicPr>
            <a:picLocks noChangeAspect="1"/>
          </p:cNvPicPr>
          <p:nvPr/>
        </p:nvPicPr>
        <p:blipFill>
          <a:blip r:embed="rId2" cstate="print"/>
          <a:srcRect l="16788" t="25671" r="-256" b="-7485"/>
          <a:stretch>
            <a:fillRect/>
          </a:stretch>
        </p:blipFill>
        <p:spPr>
          <a:xfrm>
            <a:off x="1344706" y="1763760"/>
            <a:ext cx="10368654" cy="4271280"/>
          </a:xfrm>
          <a:prstGeom prst="rect">
            <a:avLst/>
          </a:prstGeom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2405" y="321581"/>
            <a:ext cx="2079171" cy="401229"/>
          </a:xfrm>
        </p:spPr>
        <p:txBody>
          <a:bodyPr>
            <a:normAutofit fontScale="90000"/>
          </a:bodyPr>
          <a:lstStyle/>
          <a:p>
            <a:r>
              <a:rPr lang="uk-UA" sz="2400" dirty="0">
                <a:latin typeface="Century" panose="02040604050505020304" pitchFamily="18" charset="0"/>
              </a:rPr>
              <a:t>ВИСНОВКИ</a:t>
            </a:r>
            <a:endParaRPr lang="uk-UA" sz="2400" dirty="0"/>
          </a:p>
        </p:txBody>
      </p:sp>
      <p:sp>
        <p:nvSpPr>
          <p:cNvPr id="4" name="Прямокутник 3"/>
          <p:cNvSpPr/>
          <p:nvPr/>
        </p:nvSpPr>
        <p:spPr>
          <a:xfrm>
            <a:off x="324394" y="722810"/>
            <a:ext cx="11543212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dirty="0">
                <a:latin typeface="Century" panose="02040604050505020304" pitchFamily="18" charset="0"/>
              </a:rPr>
              <a:t>Загалом, порівняльний аналіз результатів опитування щодо академічної доброчесності </a:t>
            </a:r>
            <a:r>
              <a:rPr lang="uk-UA" b="1" dirty="0" smtClean="0">
                <a:latin typeface="Century" panose="02040604050505020304" pitchFamily="18" charset="0"/>
              </a:rPr>
              <a:t>та рівня якості освіти в Університеті демонструє таку </a:t>
            </a:r>
            <a:r>
              <a:rPr lang="uk-UA" b="1" dirty="0">
                <a:latin typeface="Century" panose="02040604050505020304" pitchFamily="18" charset="0"/>
              </a:rPr>
              <a:t>динаміку, а саме: </a:t>
            </a:r>
            <a:endParaRPr lang="uk-UA" b="1" dirty="0" smtClean="0">
              <a:latin typeface="Century" panose="02040604050505020304" pitchFamily="18" charset="0"/>
            </a:endParaRPr>
          </a:p>
          <a:p>
            <a:pPr algn="just"/>
            <a:endParaRPr lang="uk-UA" b="1" dirty="0">
              <a:latin typeface="Century" panose="020406040505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sz="2000" dirty="0" smtClean="0">
                <a:latin typeface="Century" panose="02040604050505020304" pitchFamily="18" charset="0"/>
              </a:rPr>
              <a:t>студенти </a:t>
            </a:r>
            <a:r>
              <a:rPr lang="uk-UA" sz="2000" dirty="0">
                <a:latin typeface="Century" panose="02040604050505020304" pitchFamily="18" charset="0"/>
              </a:rPr>
              <a:t>частіше обговорюють з викладачами питання порушення академічної доброчесності</a:t>
            </a:r>
            <a:r>
              <a:rPr lang="uk-UA" sz="2000" dirty="0" smtClean="0">
                <a:latin typeface="Century" panose="02040604050505020304" pitchFamily="18" charset="0"/>
              </a:rPr>
              <a:t>;</a:t>
            </a:r>
            <a:endParaRPr lang="uk-UA" sz="2000" dirty="0">
              <a:latin typeface="Century" panose="020406040505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sz="2000" dirty="0">
                <a:latin typeface="Century" panose="02040604050505020304" pitchFamily="18" charset="0"/>
              </a:rPr>
              <a:t>зросла кількість науково-педагогічних працівників, які звертають увагу на плагіат;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sz="2000" dirty="0">
                <a:latin typeface="Century" panose="02040604050505020304" pitchFamily="18" charset="0"/>
              </a:rPr>
              <a:t>зменшилась кількість науково-педагогічних працівників, які </a:t>
            </a:r>
            <a:r>
              <a:rPr lang="uk-UA" sz="2000" dirty="0" smtClean="0">
                <a:latin typeface="Century" panose="02040604050505020304" pitchFamily="18" charset="0"/>
              </a:rPr>
              <a:t>знають </a:t>
            </a:r>
            <a:r>
              <a:rPr lang="uk-UA" sz="2000" dirty="0">
                <a:latin typeface="Century" panose="02040604050505020304" pitchFamily="18" charset="0"/>
              </a:rPr>
              <a:t>як діяти у разі порушення студентами правил академічної доброчесності</a:t>
            </a:r>
            <a:r>
              <a:rPr lang="uk-UA" sz="2000" dirty="0" smtClean="0">
                <a:latin typeface="Century" panose="02040604050505020304" pitchFamily="18" charset="0"/>
              </a:rPr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sz="2000" dirty="0" smtClean="0">
                <a:latin typeface="Century" panose="02040604050505020304" pitchFamily="18" charset="0"/>
              </a:rPr>
              <a:t>суттєво покращився доступ студентів до </a:t>
            </a:r>
            <a:r>
              <a:rPr lang="uk-UA" sz="2000" dirty="0" err="1" smtClean="0">
                <a:latin typeface="Century" panose="02040604050505020304" pitchFamily="18" charset="0"/>
              </a:rPr>
              <a:t>силабусів</a:t>
            </a:r>
            <a:r>
              <a:rPr lang="uk-UA" sz="2000" dirty="0" smtClean="0">
                <a:latin typeface="Century" panose="02040604050505020304" pitchFamily="18" charset="0"/>
              </a:rPr>
              <a:t> навчальних дисциплін;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sz="2000" dirty="0">
                <a:latin typeface="Century" panose="02040604050505020304" pitchFamily="18" charset="0"/>
              </a:rPr>
              <a:t>б</a:t>
            </a:r>
            <a:r>
              <a:rPr lang="uk-UA" sz="2000" dirty="0" smtClean="0">
                <a:latin typeface="Century" panose="02040604050505020304" pitchFamily="18" charset="0"/>
              </a:rPr>
              <a:t>ільшість студентів не знає, яку академічну відповідальність вони несуть за порушення академічної доброчесності;</a:t>
            </a:r>
            <a:endParaRPr lang="uk-UA" sz="2000" dirty="0">
              <a:latin typeface="Century" panose="020406040505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sz="2000" dirty="0" smtClean="0">
                <a:latin typeface="Century" panose="02040604050505020304" pitchFamily="18" charset="0"/>
              </a:rPr>
              <a:t>зменшилась </a:t>
            </a:r>
            <a:r>
              <a:rPr lang="uk-UA" sz="2000" dirty="0">
                <a:latin typeface="Century" panose="02040604050505020304" pitchFamily="18" charset="0"/>
              </a:rPr>
              <a:t>кількість опитувань </a:t>
            </a:r>
            <a:r>
              <a:rPr lang="uk-UA" sz="2000" dirty="0" smtClean="0">
                <a:latin typeface="Century" panose="02040604050505020304" pitchFamily="18" charset="0"/>
              </a:rPr>
              <a:t>здобувачів вищої освіти </a:t>
            </a:r>
            <a:r>
              <a:rPr lang="uk-UA" sz="2000" dirty="0">
                <a:latin typeface="Century" panose="02040604050505020304" pitchFamily="18" charset="0"/>
              </a:rPr>
              <a:t>щодо задоволеності змістом освітніх </a:t>
            </a:r>
            <a:r>
              <a:rPr lang="uk-UA" sz="2000" dirty="0" smtClean="0">
                <a:latin typeface="Century" panose="02040604050505020304" pitchFamily="18" charset="0"/>
              </a:rPr>
              <a:t>програм;</a:t>
            </a:r>
            <a:endParaRPr lang="uk-UA" sz="2000" dirty="0">
              <a:latin typeface="Century" panose="020406040505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sz="2000" dirty="0">
                <a:latin typeface="Century" panose="02040604050505020304" pitchFamily="18" charset="0"/>
              </a:rPr>
              <a:t>з</a:t>
            </a:r>
            <a:r>
              <a:rPr lang="uk-UA" sz="2000" dirty="0" smtClean="0">
                <a:latin typeface="Century" panose="02040604050505020304" pitchFamily="18" charset="0"/>
              </a:rPr>
              <a:t>росла кількість </a:t>
            </a:r>
            <a:r>
              <a:rPr lang="uk-UA" sz="2000" dirty="0">
                <a:latin typeface="Century" panose="02040604050505020304" pitchFamily="18" charset="0"/>
              </a:rPr>
              <a:t>студентів, які обирають вибіркові навчальні дисципліни </a:t>
            </a:r>
            <a:r>
              <a:rPr lang="uk-UA" sz="2000" dirty="0" smtClean="0">
                <a:latin typeface="Century" panose="02040604050505020304" pitchFamily="18" charset="0"/>
              </a:rPr>
              <a:t>самостійно та зменшилась кількість </a:t>
            </a:r>
            <a:r>
              <a:rPr lang="uk-UA" sz="2000" dirty="0">
                <a:latin typeface="Century" panose="02040604050505020304" pitchFamily="18" charset="0"/>
              </a:rPr>
              <a:t>їхнього вибору академічними групами</a:t>
            </a:r>
            <a:r>
              <a:rPr lang="uk-UA" sz="2000" dirty="0" smtClean="0">
                <a:latin typeface="Century" panose="02040604050505020304" pitchFamily="18" charset="0"/>
              </a:rPr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sz="2000" dirty="0">
                <a:latin typeface="Century" panose="02040604050505020304" pitchFamily="18" charset="0"/>
              </a:rPr>
              <a:t>зросла кількість науково-педагогічних </a:t>
            </a:r>
            <a:r>
              <a:rPr lang="uk-UA" sz="2000" dirty="0" smtClean="0">
                <a:latin typeface="Century" panose="02040604050505020304" pitchFamily="18" charset="0"/>
              </a:rPr>
              <a:t>працівників та студентів, які вважають, що навчальне навантаження є помірним.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uk-UA" sz="2000" dirty="0" smtClean="0">
              <a:latin typeface="Century" panose="020406040505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uk-UA" dirty="0">
              <a:latin typeface="Century" panose="02040604050505020304" pitchFamily="18" charset="0"/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0" y="6550223"/>
            <a:ext cx="12192000" cy="30777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1400" b="1" dirty="0" smtClean="0">
                <a:solidFill>
                  <a:schemeClr val="tx2">
                    <a:lumMod val="50000"/>
                  </a:schemeClr>
                </a:solidFill>
                <a:latin typeface="Century" panose="02040604050505020304" pitchFamily="18" charset="0"/>
              </a:rPr>
              <a:t>Сектор забезпечення якості освіти НМВ ДДПУ імені Івана Франка</a:t>
            </a:r>
            <a:endParaRPr lang="uk-UA" sz="14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37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0153" y="390564"/>
            <a:ext cx="3150326" cy="523149"/>
          </a:xfrm>
        </p:spPr>
        <p:txBody>
          <a:bodyPr>
            <a:noAutofit/>
          </a:bodyPr>
          <a:lstStyle/>
          <a:p>
            <a:r>
              <a:rPr lang="uk-UA" sz="2800" b="1" dirty="0" smtClean="0">
                <a:latin typeface="Century" panose="02040604050505020304" pitchFamily="18" charset="0"/>
                <a:cs typeface="Times New Roman" panose="02020603050405020304" pitchFamily="18" charset="0"/>
              </a:rPr>
              <a:t>Рекомендації</a:t>
            </a:r>
            <a:endParaRPr lang="uk-UA" sz="2800" b="1" dirty="0">
              <a:latin typeface="Century" panose="020406040505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83474" y="1036003"/>
            <a:ext cx="11042469" cy="4746490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uk-UA" sz="2000" dirty="0" smtClean="0">
                <a:latin typeface="Century" panose="02040604050505020304" pitchFamily="18" charset="0"/>
              </a:rPr>
              <a:t>у нормативних документах університету прописати процедури </a:t>
            </a:r>
            <a:r>
              <a:rPr lang="uk-UA" sz="2000" dirty="0">
                <a:latin typeface="Century" panose="02040604050505020304" pitchFamily="18" charset="0"/>
              </a:rPr>
              <a:t>встановлення і доведення фактів порушень академічної доброчесності, прийняття рішень про академічну відповідальність учасників освітнього процесу</a:t>
            </a:r>
            <a:r>
              <a:rPr lang="uk-UA" sz="2000" dirty="0" smtClean="0">
                <a:latin typeface="Century" panose="02040604050505020304" pitchFamily="18" charset="0"/>
                <a:cs typeface="Times New Roman" panose="02020603050405020304" pitchFamily="18" charset="0"/>
              </a:rPr>
              <a:t>;</a:t>
            </a:r>
            <a:endParaRPr lang="uk-UA" sz="2000" dirty="0">
              <a:latin typeface="Century" panose="020406040505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uk-UA" sz="2000" dirty="0">
                <a:latin typeface="Century" panose="02040604050505020304" pitchFamily="18" charset="0"/>
              </a:rPr>
              <a:t>оновити зміст робочих програм навчальних дисциплін «Основи наукових досліджень», «Методологія наукових досліджень», доповнивши його розділом «Академічна доброчесність»</a:t>
            </a:r>
            <a:r>
              <a:rPr lang="uk-UA" sz="2000" dirty="0" smtClean="0">
                <a:latin typeface="Century" panose="02040604050505020304" pitchFamily="18" charset="0"/>
                <a:cs typeface="Times New Roman" panose="02020603050405020304" pitchFamily="18" charset="0"/>
              </a:rPr>
              <a:t>;</a:t>
            </a:r>
            <a:endParaRPr lang="uk-UA" sz="2000" dirty="0">
              <a:latin typeface="Century" panose="020406040505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uk-UA" sz="2000" dirty="0">
                <a:latin typeface="Century" panose="02040604050505020304" pitchFamily="18" charset="0"/>
                <a:cs typeface="Times New Roman" panose="02020603050405020304" pitchFamily="18" charset="0"/>
              </a:rPr>
              <a:t>при складанні </a:t>
            </a:r>
            <a:r>
              <a:rPr lang="uk-UA" sz="2000" dirty="0" err="1">
                <a:latin typeface="Century" panose="02040604050505020304" pitchFamily="18" charset="0"/>
                <a:cs typeface="Times New Roman" panose="02020603050405020304" pitchFamily="18" charset="0"/>
              </a:rPr>
              <a:t>силабусів</a:t>
            </a:r>
            <a:r>
              <a:rPr lang="uk-UA" sz="2000" dirty="0">
                <a:latin typeface="Century" panose="02040604050505020304" pitchFamily="18" charset="0"/>
                <a:cs typeface="Times New Roman" panose="02020603050405020304" pitchFamily="18" charset="0"/>
              </a:rPr>
              <a:t> навчальних дисциплін детальніше прописувати систему оцінювання різних видів поточної успішності студентів </a:t>
            </a:r>
            <a:r>
              <a:rPr lang="uk-UA" sz="2000" dirty="0" smtClean="0">
                <a:latin typeface="Century" panose="02040604050505020304" pitchFamily="18" charset="0"/>
                <a:cs typeface="Times New Roman" panose="02020603050405020304" pitchFamily="18" charset="0"/>
              </a:rPr>
              <a:t>і </a:t>
            </a:r>
            <a:r>
              <a:rPr lang="uk-UA" sz="2000" dirty="0">
                <a:latin typeface="Century" panose="02040604050505020304" pitchFamily="18" charset="0"/>
                <a:cs typeface="Times New Roman" panose="02020603050405020304" pitchFamily="18" charset="0"/>
              </a:rPr>
              <a:t>письмових </a:t>
            </a:r>
            <a:r>
              <a:rPr lang="uk-UA" sz="2000" dirty="0" smtClean="0">
                <a:latin typeface="Century" panose="02040604050505020304" pitchFamily="18" charset="0"/>
                <a:cs typeface="Times New Roman" panose="02020603050405020304" pitchFamily="18" charset="0"/>
              </a:rPr>
              <a:t>робіт та </a:t>
            </a:r>
            <a:r>
              <a:rPr lang="uk-UA" sz="2000" dirty="0">
                <a:latin typeface="Century" panose="02040604050505020304" pitchFamily="18" charset="0"/>
              </a:rPr>
              <a:t>дотримання процедур політики академічної доброчесності</a:t>
            </a:r>
            <a:r>
              <a:rPr lang="uk-UA" sz="2000" dirty="0" smtClean="0">
                <a:latin typeface="Century" panose="02040604050505020304" pitchFamily="18" charset="0"/>
                <a:cs typeface="Times New Roman" panose="02020603050405020304" pitchFamily="18" charset="0"/>
              </a:rPr>
              <a:t>;</a:t>
            </a:r>
            <a:endParaRPr lang="uk-UA" sz="2000" dirty="0">
              <a:latin typeface="Century" panose="020406040505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uk-UA" sz="2000" dirty="0">
                <a:latin typeface="Century" panose="02040604050505020304" pitchFamily="18" charset="0"/>
                <a:cs typeface="Times New Roman" panose="02020603050405020304" pitchFamily="18" charset="0"/>
              </a:rPr>
              <a:t>після завершення кожного семестру проводити </a:t>
            </a:r>
            <a:r>
              <a:rPr lang="ru-RU" sz="2000" dirty="0" err="1">
                <a:latin typeface="Century" panose="02040604050505020304" pitchFamily="18" charset="0"/>
                <a:cs typeface="Times New Roman" panose="02020603050405020304" pitchFamily="18" charset="0"/>
              </a:rPr>
              <a:t>опитування</a:t>
            </a:r>
            <a:r>
              <a:rPr lang="ru-RU" sz="2000" dirty="0">
                <a:latin typeface="Century" panose="020406040505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Century" panose="02040604050505020304" pitchFamily="18" charset="0"/>
                <a:cs typeface="Times New Roman" panose="02020603050405020304" pitchFamily="18" charset="0"/>
              </a:rPr>
              <a:t>студентів</a:t>
            </a:r>
            <a:r>
              <a:rPr lang="ru-RU" sz="2000" dirty="0">
                <a:latin typeface="Century" panose="020406040505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Century" panose="020406040505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2000" dirty="0">
                <a:latin typeface="Century" panose="020406040505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Century" panose="02040604050505020304" pitchFamily="18" charset="0"/>
                <a:cs typeface="Times New Roman" panose="02020603050405020304" pitchFamily="18" charset="0"/>
              </a:rPr>
              <a:t>оцінки</a:t>
            </a:r>
            <a:r>
              <a:rPr lang="ru-RU" sz="2000" dirty="0">
                <a:latin typeface="Century" panose="020406040505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Century" panose="02040604050505020304" pitchFamily="18" charset="0"/>
                <a:cs typeface="Times New Roman" panose="02020603050405020304" pitchFamily="18" charset="0"/>
              </a:rPr>
              <a:t>рівня</a:t>
            </a:r>
            <a:r>
              <a:rPr lang="ru-RU" sz="2000" dirty="0">
                <a:latin typeface="Century" panose="020406040505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Century" panose="020406040505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2000" dirty="0">
                <a:latin typeface="Century" panose="020406040505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Century" panose="02040604050505020304" pitchFamily="18" charset="0"/>
                <a:cs typeface="Times New Roman" panose="02020603050405020304" pitchFamily="18" charset="0"/>
              </a:rPr>
              <a:t>викладання</a:t>
            </a:r>
            <a:r>
              <a:rPr lang="ru-RU" sz="2000" dirty="0">
                <a:latin typeface="Century" panose="020406040505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Century" panose="02040604050505020304" pitchFamily="18" charset="0"/>
                <a:cs typeface="Times New Roman" panose="02020603050405020304" pitchFamily="18" charset="0"/>
              </a:rPr>
              <a:t>пройдених</a:t>
            </a:r>
            <a:r>
              <a:rPr lang="ru-RU" sz="2000" dirty="0">
                <a:latin typeface="Century" panose="020406040505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Century" panose="02040604050505020304" pitchFamily="18" charset="0"/>
                <a:cs typeface="Times New Roman" panose="02020603050405020304" pitchFamily="18" charset="0"/>
              </a:rPr>
              <a:t>навчальних</a:t>
            </a:r>
            <a:r>
              <a:rPr lang="ru-RU" sz="2000" dirty="0">
                <a:latin typeface="Century" panose="020406040505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Century" panose="02040604050505020304" pitchFamily="18" charset="0"/>
                <a:cs typeface="Times New Roman" panose="02020603050405020304" pitchFamily="18" charset="0"/>
              </a:rPr>
              <a:t>дис</a:t>
            </a:r>
            <a:r>
              <a:rPr lang="uk-UA" sz="2000" dirty="0" err="1">
                <a:latin typeface="Century" panose="02040604050505020304" pitchFamily="18" charset="0"/>
                <a:cs typeface="Times New Roman" panose="02020603050405020304" pitchFamily="18" charset="0"/>
              </a:rPr>
              <a:t>циплін</a:t>
            </a:r>
            <a:r>
              <a:rPr lang="uk-UA" sz="2000" dirty="0">
                <a:latin typeface="Century" panose="020406040505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uk-UA" sz="2000" dirty="0" smtClean="0">
                <a:latin typeface="Century" panose="02040604050505020304" pitchFamily="18" charset="0"/>
                <a:cs typeface="Times New Roman" panose="02020603050405020304" pitchFamily="18" charset="0"/>
              </a:rPr>
              <a:t>залучати </a:t>
            </a:r>
            <a:r>
              <a:rPr lang="uk-UA" sz="2000" dirty="0">
                <a:latin typeface="Century" panose="02040604050505020304" pitchFamily="18" charset="0"/>
                <a:cs typeface="Times New Roman" panose="02020603050405020304" pitchFamily="18" charset="0"/>
              </a:rPr>
              <a:t>здобувачів вищої освіти до обговорення змісту </a:t>
            </a:r>
            <a:r>
              <a:rPr lang="uk-UA" sz="2000" dirty="0" smtClean="0">
                <a:latin typeface="Century" panose="02040604050505020304" pitchFamily="18" charset="0"/>
                <a:cs typeface="Times New Roman" panose="02020603050405020304" pitchFamily="18" charset="0"/>
              </a:rPr>
              <a:t>освітніх програм.</a:t>
            </a:r>
            <a:endParaRPr lang="uk-UA" sz="2000" dirty="0">
              <a:latin typeface="Century" panose="020406040505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400" dirty="0"/>
          </a:p>
          <a:p>
            <a:endParaRPr lang="uk-UA" sz="2400" dirty="0"/>
          </a:p>
          <a:p>
            <a:endParaRPr lang="uk-UA" sz="2400" dirty="0"/>
          </a:p>
        </p:txBody>
      </p:sp>
      <p:sp>
        <p:nvSpPr>
          <p:cNvPr id="4" name="Прямокутник 3"/>
          <p:cNvSpPr/>
          <p:nvPr/>
        </p:nvSpPr>
        <p:spPr>
          <a:xfrm>
            <a:off x="0" y="6550223"/>
            <a:ext cx="12192000" cy="30777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1400" b="1" dirty="0" smtClean="0">
                <a:solidFill>
                  <a:schemeClr val="tx2">
                    <a:lumMod val="50000"/>
                  </a:schemeClr>
                </a:solidFill>
                <a:latin typeface="Century" panose="02040604050505020304" pitchFamily="18" charset="0"/>
              </a:rPr>
              <a:t>Сектор забезпечення якості освіти НМВ ДДПУ імені Івана Франка</a:t>
            </a:r>
            <a:endParaRPr lang="uk-UA" sz="14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56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 4"/>
          <p:cNvSpPr/>
          <p:nvPr/>
        </p:nvSpPr>
        <p:spPr>
          <a:xfrm>
            <a:off x="3215034" y="2874930"/>
            <a:ext cx="6096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 smtClean="0">
                <a:latin typeface="Century" panose="02040604050505020304" pitchFamily="18" charset="0"/>
              </a:rPr>
              <a:t>ДЯКУЄМО ЗА УВАГУ!</a:t>
            </a:r>
          </a:p>
        </p:txBody>
      </p:sp>
      <p:pic>
        <p:nvPicPr>
          <p:cNvPr id="6" name="Picture 2" descr="Дрогобицький педагогічний університет ім. І. Франк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331" y="263439"/>
            <a:ext cx="1238189" cy="1506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кутник 6"/>
          <p:cNvSpPr/>
          <p:nvPr/>
        </p:nvSpPr>
        <p:spPr>
          <a:xfrm>
            <a:off x="0" y="6550223"/>
            <a:ext cx="12192000" cy="30777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" panose="02040604050505020304" pitchFamily="18" charset="0"/>
              </a:rPr>
              <a:t>Сектор забезпечення якості освіти НМВ ДДПУ імені Івана Франка </a:t>
            </a:r>
            <a:endParaRPr lang="uk-UA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Прямокутник 7"/>
          <p:cNvSpPr/>
          <p:nvPr/>
        </p:nvSpPr>
        <p:spPr>
          <a:xfrm>
            <a:off x="2264229" y="465099"/>
            <a:ext cx="900466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uk-UA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" panose="02040604050505020304" pitchFamily="18" charset="0"/>
              </a:rPr>
              <a:t>	</a:t>
            </a:r>
            <a:r>
              <a:rPr lang="uk-UA" sz="2400" b="1" i="1" dirty="0"/>
              <a:t> </a:t>
            </a:r>
            <a:r>
              <a:rPr lang="uk-UA" sz="2400" b="1" i="1" dirty="0" smtClean="0"/>
              <a:t>Академічна </a:t>
            </a:r>
            <a:r>
              <a:rPr lang="uk-UA" sz="2400" b="1" i="1" dirty="0"/>
              <a:t>доброчесність є способом змінити цей світ. </a:t>
            </a:r>
            <a:endParaRPr lang="uk-UA" sz="2400" b="1" i="1" dirty="0" smtClean="0"/>
          </a:p>
          <a:p>
            <a:pPr algn="r"/>
            <a:r>
              <a:rPr lang="uk-UA" sz="2400" b="1" i="1" dirty="0" smtClean="0"/>
              <a:t>Але </a:t>
            </a:r>
            <a:r>
              <a:rPr lang="uk-UA" sz="2400" b="1" i="1" dirty="0"/>
              <a:t>спочатку змініть університет, а вже потім – </a:t>
            </a:r>
            <a:r>
              <a:rPr lang="uk-UA" sz="2400" b="1" i="1" dirty="0" smtClean="0"/>
              <a:t>світ.</a:t>
            </a:r>
            <a:endParaRPr lang="uk-UA" sz="2400" b="1" i="1" dirty="0">
              <a:solidFill>
                <a:schemeClr val="tx1">
                  <a:lumMod val="95000"/>
                  <a:lumOff val="5000"/>
                </a:schemeClr>
              </a:solidFill>
              <a:latin typeface="Century" panose="02040604050505020304" pitchFamily="18" charset="0"/>
            </a:endParaRPr>
          </a:p>
          <a:p>
            <a:pPr algn="r">
              <a:lnSpc>
                <a:spcPct val="150000"/>
              </a:lnSpc>
            </a:pPr>
            <a:r>
              <a:rPr lang="uk-UA" sz="2400" b="1" i="1" dirty="0" err="1"/>
              <a:t>Юнгсуп</a:t>
            </a:r>
            <a:r>
              <a:rPr lang="uk-UA" sz="2400" b="1" i="1" dirty="0"/>
              <a:t> Кім</a:t>
            </a:r>
            <a:r>
              <a:rPr lang="uk-UA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" panose="02040604050505020304" pitchFamily="18" charset="0"/>
              </a:rPr>
              <a:t>                                                         </a:t>
            </a:r>
            <a:endParaRPr lang="uk-UA" sz="2000" i="1" dirty="0">
              <a:solidFill>
                <a:schemeClr val="tx1">
                  <a:lumMod val="95000"/>
                  <a:lumOff val="5000"/>
                </a:schemeClr>
              </a:solidFill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19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4294967295"/>
          </p:nvPr>
        </p:nvSpPr>
        <p:spPr>
          <a:xfrm>
            <a:off x="1872342" y="1487828"/>
            <a:ext cx="9736839" cy="82232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altLang="ko-KR" sz="2000" b="1" dirty="0" smtClean="0">
                <a:solidFill>
                  <a:schemeClr val="tx2">
                    <a:lumMod val="50000"/>
                  </a:schemeClr>
                </a:solidFill>
                <a:latin typeface="Century" panose="02040604050505020304" pitchFamily="18" charset="0"/>
                <a:cs typeface="Arial" pitchFamily="34" charset="0"/>
              </a:rPr>
              <a:t>543 </a:t>
            </a:r>
            <a:r>
              <a:rPr lang="uk-UA" altLang="ko-KR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" panose="02040604050505020304" pitchFamily="18" charset="0"/>
                <a:cs typeface="Arial" pitchFamily="34" charset="0"/>
              </a:rPr>
              <a:t>студенти ДДПУ імені Івана Франка: 31,9</a:t>
            </a:r>
            <a:r>
              <a:rPr lang="uk-UA" altLang="ko-K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" panose="02040604050505020304" pitchFamily="18" charset="0"/>
                <a:cs typeface="Arial" pitchFamily="34" charset="0"/>
              </a:rPr>
              <a:t>% </a:t>
            </a:r>
            <a:r>
              <a:rPr lang="uk-UA" altLang="ko-KR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" panose="02040604050505020304" pitchFamily="18" charset="0"/>
                <a:cs typeface="Arial" pitchFamily="34" charset="0"/>
              </a:rPr>
              <a:t>– хлопці;  68</a:t>
            </a:r>
            <a:r>
              <a:rPr lang="uk-UA" altLang="ko-K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" panose="02040604050505020304" pitchFamily="18" charset="0"/>
                <a:cs typeface="Arial" pitchFamily="34" charset="0"/>
              </a:rPr>
              <a:t>,1% </a:t>
            </a:r>
            <a:r>
              <a:rPr lang="uk-UA" altLang="ko-KR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" panose="02040604050505020304" pitchFamily="18" charset="0"/>
                <a:cs typeface="Arial" pitchFamily="34" charset="0"/>
              </a:rPr>
              <a:t>– дівчата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387634" y="277265"/>
            <a:ext cx="533835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altLang="ko-K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" panose="02040604050505020304" pitchFamily="18" charset="0"/>
                <a:cs typeface="Arial" pitchFamily="34" charset="0"/>
              </a:rPr>
              <a:t>ПРОФІЛЬ РЕСПОНДЕНТІВ</a:t>
            </a:r>
          </a:p>
          <a:p>
            <a:pPr algn="ctr"/>
            <a:r>
              <a:rPr lang="uk-UA" altLang="ko-K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" panose="02040604050505020304" pitchFamily="18" charset="0"/>
                <a:cs typeface="Arial" pitchFamily="34" charset="0"/>
              </a:rPr>
              <a:t> </a:t>
            </a:r>
          </a:p>
          <a:p>
            <a:pPr algn="ctr"/>
            <a:r>
              <a:rPr lang="uk-UA" altLang="ko-K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" panose="02040604050505020304" pitchFamily="18" charset="0"/>
                <a:cs typeface="Arial" pitchFamily="34" charset="0"/>
              </a:rPr>
              <a:t>СТУДЕНТИ</a:t>
            </a:r>
            <a:endParaRPr lang="uk-UA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6" name="Диаграмма 8"/>
          <p:cNvGraphicFramePr/>
          <p:nvPr>
            <p:extLst>
              <p:ext uri="{D42A27DB-BD31-4B8C-83A1-F6EECF244321}">
                <p14:modId xmlns:p14="http://schemas.microsoft.com/office/powerpoint/2010/main" val="1757783141"/>
              </p:ext>
            </p:extLst>
          </p:nvPr>
        </p:nvGraphicFramePr>
        <p:xfrm>
          <a:off x="-354586" y="1898990"/>
          <a:ext cx="11591107" cy="48620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41582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2143591" y="290903"/>
            <a:ext cx="777547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altLang="ko-KR" sz="2000" b="1" dirty="0" smtClean="0">
                <a:latin typeface="Century" panose="02040604050505020304" pitchFamily="18" charset="0"/>
                <a:cs typeface="Arial" pitchFamily="34" charset="0"/>
              </a:rPr>
              <a:t> </a:t>
            </a:r>
            <a:r>
              <a:rPr lang="uk-UA" altLang="ko-K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" panose="02040604050505020304" pitchFamily="18" charset="0"/>
                <a:cs typeface="Arial" pitchFamily="34" charset="0"/>
              </a:rPr>
              <a:t>ПРОФІЛЬ РЕСПОНДЕНТІВ </a:t>
            </a:r>
          </a:p>
          <a:p>
            <a:pPr algn="ctr"/>
            <a:endParaRPr lang="uk-UA" altLang="ko-KR" sz="2000" b="1" dirty="0" smtClean="0">
              <a:solidFill>
                <a:schemeClr val="tx1">
                  <a:lumMod val="95000"/>
                  <a:lumOff val="5000"/>
                </a:schemeClr>
              </a:solidFill>
              <a:latin typeface="Century" panose="02040604050505020304" pitchFamily="18" charset="0"/>
              <a:cs typeface="Arial" pitchFamily="34" charset="0"/>
            </a:endParaRPr>
          </a:p>
          <a:p>
            <a:pPr algn="ctr"/>
            <a:r>
              <a:rPr lang="uk-UA" altLang="ko-K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" panose="02040604050505020304" pitchFamily="18" charset="0"/>
                <a:cs typeface="Arial" pitchFamily="34" charset="0"/>
              </a:rPr>
              <a:t>ВИКЛАДАЧІ</a:t>
            </a:r>
            <a:endParaRPr lang="uk-UA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3" name="Диаграмма 8"/>
          <p:cNvGraphicFramePr/>
          <p:nvPr>
            <p:extLst>
              <p:ext uri="{D42A27DB-BD31-4B8C-83A1-F6EECF244321}">
                <p14:modId xmlns:p14="http://schemas.microsoft.com/office/powerpoint/2010/main" val="283276905"/>
              </p:ext>
            </p:extLst>
          </p:nvPr>
        </p:nvGraphicFramePr>
        <p:xfrm>
          <a:off x="531863" y="1505355"/>
          <a:ext cx="10998926" cy="51044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кутник 3"/>
          <p:cNvSpPr/>
          <p:nvPr/>
        </p:nvSpPr>
        <p:spPr>
          <a:xfrm>
            <a:off x="1428205" y="1505355"/>
            <a:ext cx="97710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altLang="ko-K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" panose="02040604050505020304" pitchFamily="18" charset="0"/>
                <a:cs typeface="Arial" pitchFamily="34" charset="0"/>
              </a:rPr>
              <a:t>163 </a:t>
            </a:r>
            <a:r>
              <a:rPr lang="uk-UA" altLang="ko-KR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" panose="02040604050505020304" pitchFamily="18" charset="0"/>
                <a:cs typeface="Arial" pitchFamily="34" charset="0"/>
              </a:rPr>
              <a:t>викладачі </a:t>
            </a:r>
            <a:r>
              <a:rPr lang="uk-UA" altLang="ko-KR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" panose="02040604050505020304" pitchFamily="18" charset="0"/>
                <a:cs typeface="Arial" pitchFamily="34" charset="0"/>
              </a:rPr>
              <a:t>ДДПУ імені Івана </a:t>
            </a:r>
            <a:r>
              <a:rPr lang="uk-UA" altLang="ko-KR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" panose="02040604050505020304" pitchFamily="18" charset="0"/>
                <a:cs typeface="Arial" pitchFamily="34" charset="0"/>
              </a:rPr>
              <a:t>Франка:</a:t>
            </a:r>
            <a:r>
              <a:rPr lang="uk-UA" altLang="ko-KR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" panose="02040604050505020304" pitchFamily="18" charset="0"/>
                <a:cs typeface="Arial" pitchFamily="34" charset="0"/>
              </a:rPr>
              <a:t> </a:t>
            </a:r>
            <a:r>
              <a:rPr lang="uk-UA" altLang="ko-K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" panose="02040604050505020304" pitchFamily="18" charset="0"/>
                <a:cs typeface="Arial" pitchFamily="34" charset="0"/>
              </a:rPr>
              <a:t>35% – </a:t>
            </a:r>
            <a:r>
              <a:rPr lang="uk-UA" altLang="ko-KR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" panose="02040604050505020304" pitchFamily="18" charset="0"/>
                <a:cs typeface="Arial" pitchFamily="34" charset="0"/>
              </a:rPr>
              <a:t>чоловіки</a:t>
            </a:r>
            <a:r>
              <a:rPr lang="uk-UA" altLang="ko-KR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" panose="02040604050505020304" pitchFamily="18" charset="0"/>
                <a:cs typeface="Arial" pitchFamily="34" charset="0"/>
              </a:rPr>
              <a:t>;  </a:t>
            </a:r>
            <a:r>
              <a:rPr lang="uk-UA" altLang="ko-K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" panose="02040604050505020304" pitchFamily="18" charset="0"/>
                <a:cs typeface="Arial" pitchFamily="34" charset="0"/>
              </a:rPr>
              <a:t>65% </a:t>
            </a:r>
            <a:r>
              <a:rPr lang="uk-UA" altLang="ko-KR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" panose="02040604050505020304" pitchFamily="18" charset="0"/>
                <a:cs typeface="Arial" pitchFamily="34" charset="0"/>
              </a:rPr>
              <a:t>– </a:t>
            </a:r>
            <a:r>
              <a:rPr lang="uk-UA" altLang="ko-KR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" panose="02040604050505020304" pitchFamily="18" charset="0"/>
                <a:cs typeface="Arial" pitchFamily="34" charset="0"/>
              </a:rPr>
              <a:t>жінки</a:t>
            </a:r>
            <a:endParaRPr lang="uk-UA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75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622142" y="452846"/>
            <a:ext cx="11056052" cy="1069975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" panose="02040604050505020304" pitchFamily="18" charset="0"/>
              </a:rPr>
              <a:t>СТУДЕНТИ</a:t>
            </a:r>
            <a:b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" panose="02040604050505020304" pitchFamily="18" charset="0"/>
              </a:rPr>
            </a:b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" panose="02040604050505020304" pitchFamily="18" charset="0"/>
              </a:rPr>
              <a:t/>
            </a:r>
            <a:b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" panose="02040604050505020304" pitchFamily="18" charset="0"/>
              </a:rPr>
            </a:b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" panose="02040604050505020304" pitchFamily="18" charset="0"/>
              </a:rPr>
              <a:t>Як 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" panose="02040604050505020304" pitchFamily="18" charset="0"/>
              </a:rPr>
              <a:t>часто </a:t>
            </a:r>
            <a:r>
              <a:rPr lang="ru-RU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entury" panose="02040604050505020304" pitchFamily="18" charset="0"/>
              </a:rPr>
              <a:t>протягом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" panose="02040604050505020304" pitchFamily="18" charset="0"/>
              </a:rPr>
              <a:t> </a:t>
            </a:r>
            <a:r>
              <a:rPr lang="ru-RU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entury" panose="02040604050505020304" pitchFamily="18" charset="0"/>
              </a:rPr>
              <a:t>цього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" panose="02040604050505020304" pitchFamily="18" charset="0"/>
              </a:rPr>
              <a:t> семестру Ви </a:t>
            </a:r>
            <a:r>
              <a:rPr lang="ru-RU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entury" panose="02040604050505020304" pitchFamily="18" charset="0"/>
              </a:rPr>
              <a:t>обговорювали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" panose="02040604050505020304" pitchFamily="18" charset="0"/>
              </a:rPr>
              <a:t> з </a:t>
            </a:r>
            <a:r>
              <a:rPr lang="ru-RU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entury" panose="02040604050505020304" pitchFamily="18" charset="0"/>
              </a:rPr>
              <a:t>викладачами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" panose="02040604050505020304" pitchFamily="18" charset="0"/>
              </a:rPr>
              <a:t> </a:t>
            </a:r>
            <a:r>
              <a:rPr lang="ru-RU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entury" panose="02040604050505020304" pitchFamily="18" charset="0"/>
              </a:rPr>
              <a:t>такі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" panose="02040604050505020304" pitchFamily="18" charset="0"/>
              </a:rPr>
              <a:t> </a:t>
            </a:r>
            <a:r>
              <a:rPr lang="ru-RU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entury" panose="02040604050505020304" pitchFamily="18" charset="0"/>
              </a:rPr>
              <a:t>питання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" panose="02040604050505020304" pitchFamily="18" charset="0"/>
              </a:rPr>
              <a:t>?, %</a:t>
            </a:r>
            <a:endParaRPr lang="ko-KR" alt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Century" panose="02040604050505020304" pitchFamily="18" charset="0"/>
            </a:endParaRPr>
          </a:p>
        </p:txBody>
      </p:sp>
      <p:graphicFrame>
        <p:nvGraphicFramePr>
          <p:cNvPr id="14" name="Місце для вмісту 13"/>
          <p:cNvGraphicFramePr>
            <a:graphicFrameLocks noGrp="1"/>
          </p:cNvGraphicFramePr>
          <p:nvPr>
            <p:ph idx="4294967295"/>
            <p:extLst/>
          </p:nvPr>
        </p:nvGraphicFramePr>
        <p:xfrm>
          <a:off x="622142" y="1662158"/>
          <a:ext cx="11374437" cy="50608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319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008476" cy="84356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dirty="0" smtClean="0">
                <a:latin typeface="Century" panose="02040604050505020304" pitchFamily="18" charset="0"/>
              </a:rPr>
              <a:t>СТУДЕНТИ</a:t>
            </a:r>
            <a:br>
              <a:rPr lang="ru-RU" sz="2200" b="1" dirty="0" smtClean="0">
                <a:latin typeface="Century" panose="02040604050505020304" pitchFamily="18" charset="0"/>
              </a:rPr>
            </a:br>
            <a:r>
              <a:rPr lang="ru-RU" sz="2200" b="1" dirty="0" err="1" smtClean="0">
                <a:latin typeface="Century" panose="02040604050505020304" pitchFamily="18" charset="0"/>
              </a:rPr>
              <a:t>Що</a:t>
            </a:r>
            <a:r>
              <a:rPr lang="ru-RU" sz="2200" b="1" dirty="0" smtClean="0">
                <a:latin typeface="Century" panose="02040604050505020304" pitchFamily="18" charset="0"/>
              </a:rPr>
              <a:t>, </a:t>
            </a:r>
            <a:r>
              <a:rPr lang="ru-RU" sz="2200" b="1" dirty="0" err="1" smtClean="0">
                <a:latin typeface="Century" panose="02040604050505020304" pitchFamily="18" charset="0"/>
              </a:rPr>
              <a:t>зазвичай</a:t>
            </a:r>
            <a:r>
              <a:rPr lang="ru-RU" sz="2200" b="1" dirty="0" smtClean="0">
                <a:latin typeface="Century" panose="02040604050505020304" pitchFamily="18" charset="0"/>
              </a:rPr>
              <a:t>, </a:t>
            </a:r>
            <a:r>
              <a:rPr lang="ru-RU" sz="2200" b="1" dirty="0" err="1" smtClean="0">
                <a:latin typeface="Century" panose="02040604050505020304" pitchFamily="18" charset="0"/>
              </a:rPr>
              <a:t>роблять</a:t>
            </a:r>
            <a:r>
              <a:rPr lang="ru-RU" sz="2200" b="1" dirty="0" smtClean="0">
                <a:latin typeface="Century" panose="02040604050505020304" pitchFamily="18" charset="0"/>
              </a:rPr>
              <a:t> </a:t>
            </a:r>
            <a:r>
              <a:rPr lang="ru-RU" sz="2200" b="1" dirty="0" err="1" smtClean="0">
                <a:latin typeface="Century" panose="02040604050505020304" pitchFamily="18" charset="0"/>
              </a:rPr>
              <a:t>викладачі</a:t>
            </a:r>
            <a:r>
              <a:rPr lang="ru-RU" sz="2200" b="1" dirty="0" smtClean="0">
                <a:latin typeface="Century" panose="02040604050505020304" pitchFamily="18" charset="0"/>
              </a:rPr>
              <a:t>, </a:t>
            </a:r>
            <a:r>
              <a:rPr lang="ru-RU" sz="2200" b="1" dirty="0" err="1" smtClean="0">
                <a:latin typeface="Century" panose="02040604050505020304" pitchFamily="18" charset="0"/>
              </a:rPr>
              <a:t>якщо</a:t>
            </a:r>
            <a:r>
              <a:rPr lang="ru-RU" sz="2200" b="1" dirty="0" smtClean="0">
                <a:latin typeface="Century" panose="02040604050505020304" pitchFamily="18" charset="0"/>
              </a:rPr>
              <a:t> </a:t>
            </a:r>
            <a:r>
              <a:rPr lang="ru-RU" b="1" dirty="0" smtClean="0">
                <a:latin typeface="Century" panose="02040604050505020304" pitchFamily="18" charset="0"/>
              </a:rPr>
              <a:t>….?</a:t>
            </a:r>
            <a:endParaRPr lang="uk-UA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2497" y="1271753"/>
          <a:ext cx="11909503" cy="55862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209005" y="354763"/>
            <a:ext cx="1182623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Century" panose="02040604050505020304" pitchFamily="18" charset="0"/>
              </a:rPr>
              <a:t>ВИКЛАДАЧІ  </a:t>
            </a:r>
            <a:r>
              <a:rPr lang="ru-RU" sz="2400" b="1" dirty="0" smtClean="0">
                <a:latin typeface="Century" panose="02040604050505020304" pitchFamily="18" charset="0"/>
              </a:rPr>
              <a:t> </a:t>
            </a:r>
          </a:p>
          <a:p>
            <a:pPr algn="ctr"/>
            <a:r>
              <a:rPr lang="ru-RU" sz="2000" b="1" dirty="0" err="1" smtClean="0">
                <a:latin typeface="Century" panose="02040604050505020304" pitchFamily="18" charset="0"/>
              </a:rPr>
              <a:t>Вкажіть</a:t>
            </a:r>
            <a:r>
              <a:rPr lang="ru-RU" sz="2000" b="1" dirty="0">
                <a:latin typeface="Century" panose="02040604050505020304" pitchFamily="18" charset="0"/>
              </a:rPr>
              <a:t>, будь ласка, </a:t>
            </a:r>
            <a:r>
              <a:rPr lang="ru-RU" sz="2000" b="1" dirty="0" err="1">
                <a:latin typeface="Century" panose="02040604050505020304" pitchFamily="18" charset="0"/>
              </a:rPr>
              <a:t>наскільки</a:t>
            </a:r>
            <a:r>
              <a:rPr lang="ru-RU" sz="2000" b="1" dirty="0">
                <a:latin typeface="Century" panose="02040604050505020304" pitchFamily="18" charset="0"/>
              </a:rPr>
              <a:t> </a:t>
            </a:r>
            <a:r>
              <a:rPr lang="ru-RU" sz="2000" b="1" dirty="0" err="1">
                <a:latin typeface="Century" panose="02040604050505020304" pitchFamily="18" charset="0"/>
              </a:rPr>
              <a:t>твердження</a:t>
            </a:r>
            <a:r>
              <a:rPr lang="ru-RU" sz="2000" b="1" dirty="0">
                <a:latin typeface="Century" panose="02040604050505020304" pitchFamily="18" charset="0"/>
              </a:rPr>
              <a:t> </a:t>
            </a:r>
            <a:r>
              <a:rPr lang="ru-RU" sz="2000" b="1" dirty="0" err="1">
                <a:latin typeface="Century" panose="02040604050505020304" pitchFamily="18" charset="0"/>
              </a:rPr>
              <a:t>відповідають</a:t>
            </a:r>
            <a:r>
              <a:rPr lang="ru-RU" sz="2000" b="1" dirty="0">
                <a:latin typeface="Century" panose="02040604050505020304" pitchFamily="18" charset="0"/>
              </a:rPr>
              <a:t> </a:t>
            </a:r>
            <a:r>
              <a:rPr lang="ru-RU" sz="2000" b="1" dirty="0" err="1">
                <a:latin typeface="Century" panose="02040604050505020304" pitchFamily="18" charset="0"/>
              </a:rPr>
              <a:t>чи</a:t>
            </a:r>
            <a:r>
              <a:rPr lang="ru-RU" sz="2000" b="1" dirty="0">
                <a:latin typeface="Century" panose="02040604050505020304" pitchFamily="18" charset="0"/>
              </a:rPr>
              <a:t> </a:t>
            </a:r>
            <a:r>
              <a:rPr lang="ru-RU" sz="2000" b="1" dirty="0" smtClean="0">
                <a:latin typeface="Century" panose="02040604050505020304" pitchFamily="18" charset="0"/>
              </a:rPr>
              <a:t>не </a:t>
            </a:r>
            <a:r>
              <a:rPr lang="ru-RU" sz="2000" b="1" dirty="0" err="1">
                <a:latin typeface="Century" panose="02040604050505020304" pitchFamily="18" charset="0"/>
              </a:rPr>
              <a:t>відповідають</a:t>
            </a:r>
            <a:r>
              <a:rPr lang="ru-RU" sz="2000" b="1" dirty="0">
                <a:latin typeface="Century" panose="02040604050505020304" pitchFamily="18" charset="0"/>
              </a:rPr>
              <a:t> </a:t>
            </a:r>
            <a:r>
              <a:rPr lang="ru-RU" sz="2000" b="1" dirty="0" err="1">
                <a:latin typeface="Century" panose="02040604050505020304" pitchFamily="18" charset="0"/>
              </a:rPr>
              <a:t>вашій</a:t>
            </a:r>
            <a:r>
              <a:rPr lang="ru-RU" sz="2000" b="1" dirty="0">
                <a:latin typeface="Century" panose="02040604050505020304" pitchFamily="18" charset="0"/>
              </a:rPr>
              <a:t> </a:t>
            </a:r>
            <a:r>
              <a:rPr lang="ru-RU" sz="2000" b="1" dirty="0" err="1">
                <a:latin typeface="Century" panose="02040604050505020304" pitchFamily="18" charset="0"/>
              </a:rPr>
              <a:t>роботі</a:t>
            </a:r>
            <a:r>
              <a:rPr lang="ru-RU" sz="2000" b="1" dirty="0">
                <a:latin typeface="Century" panose="02040604050505020304" pitchFamily="18" charset="0"/>
              </a:rPr>
              <a:t>?, %</a:t>
            </a:r>
            <a:endParaRPr lang="uk-UA" sz="2000" b="1" dirty="0"/>
          </a:p>
        </p:txBody>
      </p:sp>
      <p:graphicFrame>
        <p:nvGraphicFramePr>
          <p:cNvPr id="7" name="Діаграма 6"/>
          <p:cNvGraphicFramePr/>
          <p:nvPr>
            <p:extLst>
              <p:ext uri="{D42A27DB-BD31-4B8C-83A1-F6EECF244321}">
                <p14:modId xmlns:p14="http://schemas.microsoft.com/office/powerpoint/2010/main" val="4171377546"/>
              </p:ext>
            </p:extLst>
          </p:nvPr>
        </p:nvGraphicFramePr>
        <p:xfrm>
          <a:off x="757646" y="1249101"/>
          <a:ext cx="10964091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31650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879566" y="216265"/>
            <a:ext cx="1069412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Century" panose="02040604050505020304" pitchFamily="18" charset="0"/>
              </a:rPr>
              <a:t>ВИКЛАДАЧІ</a:t>
            </a:r>
          </a:p>
          <a:p>
            <a:pPr algn="ctr"/>
            <a:endParaRPr lang="ru-RU" sz="2000" b="1" dirty="0" smtClean="0">
              <a:latin typeface="Century" panose="02040604050505020304" pitchFamily="18" charset="0"/>
            </a:endParaRPr>
          </a:p>
          <a:p>
            <a:pPr algn="ctr"/>
            <a:r>
              <a:rPr lang="ru-RU" sz="2000" b="1" dirty="0" err="1" smtClean="0">
                <a:latin typeface="Century" panose="02040604050505020304" pitchFamily="18" charset="0"/>
              </a:rPr>
              <a:t>Що</a:t>
            </a:r>
            <a:r>
              <a:rPr lang="ru-RU" sz="2000" b="1" dirty="0" smtClean="0">
                <a:latin typeface="Century" panose="02040604050505020304" pitchFamily="18" charset="0"/>
              </a:rPr>
              <a:t> </a:t>
            </a:r>
            <a:r>
              <a:rPr lang="ru-RU" sz="2000" b="1" dirty="0">
                <a:latin typeface="Century" panose="02040604050505020304" pitchFamily="18" charset="0"/>
              </a:rPr>
              <a:t>Ви </a:t>
            </a:r>
            <a:r>
              <a:rPr lang="ru-RU" sz="2000" b="1" dirty="0" err="1">
                <a:latin typeface="Century" panose="02040604050505020304" pitchFamily="18" charset="0"/>
              </a:rPr>
              <a:t>робите</a:t>
            </a:r>
            <a:r>
              <a:rPr lang="ru-RU" sz="2000" b="1" dirty="0">
                <a:latin typeface="Century" panose="02040604050505020304" pitchFamily="18" charset="0"/>
              </a:rPr>
              <a:t>, </a:t>
            </a:r>
            <a:r>
              <a:rPr lang="ru-RU" sz="2000" b="1" dirty="0" err="1">
                <a:latin typeface="Century" panose="02040604050505020304" pitchFamily="18" charset="0"/>
              </a:rPr>
              <a:t>якщо</a:t>
            </a:r>
            <a:r>
              <a:rPr lang="ru-RU" sz="2000" b="1" dirty="0">
                <a:latin typeface="Century" panose="02040604050505020304" pitchFamily="18" charset="0"/>
              </a:rPr>
              <a:t> </a:t>
            </a:r>
            <a:r>
              <a:rPr lang="ru-RU" sz="2000" b="1" dirty="0" err="1">
                <a:latin typeface="Century" panose="02040604050505020304" pitchFamily="18" charset="0"/>
              </a:rPr>
              <a:t>вважаєте</a:t>
            </a:r>
            <a:r>
              <a:rPr lang="ru-RU" sz="2000" b="1" dirty="0">
                <a:latin typeface="Century" panose="02040604050505020304" pitchFamily="18" charset="0"/>
              </a:rPr>
              <a:t>, </a:t>
            </a:r>
            <a:r>
              <a:rPr lang="ru-RU" sz="2000" b="1" dirty="0" err="1">
                <a:latin typeface="Century" panose="02040604050505020304" pitchFamily="18" charset="0"/>
              </a:rPr>
              <a:t>що</a:t>
            </a:r>
            <a:r>
              <a:rPr lang="ru-RU" sz="2000" b="1" dirty="0">
                <a:latin typeface="Century" panose="02040604050505020304" pitchFamily="18" charset="0"/>
              </a:rPr>
              <a:t> студент порушив правила </a:t>
            </a:r>
            <a:r>
              <a:rPr lang="ru-RU" sz="2000" b="1" dirty="0" err="1">
                <a:latin typeface="Century" panose="02040604050505020304" pitchFamily="18" charset="0"/>
              </a:rPr>
              <a:t>академічної</a:t>
            </a:r>
            <a:r>
              <a:rPr lang="ru-RU" sz="2000" b="1" dirty="0">
                <a:latin typeface="Century" panose="02040604050505020304" pitchFamily="18" charset="0"/>
              </a:rPr>
              <a:t> </a:t>
            </a:r>
            <a:r>
              <a:rPr lang="ru-RU" sz="2000" b="1" dirty="0" err="1">
                <a:latin typeface="Century" panose="02040604050505020304" pitchFamily="18" charset="0"/>
              </a:rPr>
              <a:t>доброчесності</a:t>
            </a:r>
            <a:r>
              <a:rPr lang="ru-RU" sz="2000" b="1" dirty="0">
                <a:latin typeface="Century" panose="02040604050505020304" pitchFamily="18" charset="0"/>
              </a:rPr>
              <a:t> на </a:t>
            </a:r>
            <a:r>
              <a:rPr lang="ru-RU" sz="2000" b="1" dirty="0" err="1">
                <a:latin typeface="Century" panose="02040604050505020304" pitchFamily="18" charset="0"/>
              </a:rPr>
              <a:t>екзамені</a:t>
            </a:r>
            <a:r>
              <a:rPr lang="ru-RU" sz="2000" b="1" dirty="0">
                <a:latin typeface="Century" panose="02040604050505020304" pitchFamily="18" charset="0"/>
              </a:rPr>
              <a:t> </a:t>
            </a:r>
            <a:r>
              <a:rPr lang="ru-RU" sz="2000" b="1" dirty="0" err="1">
                <a:latin typeface="Century" panose="02040604050505020304" pitchFamily="18" charset="0"/>
              </a:rPr>
              <a:t>або</a:t>
            </a:r>
            <a:r>
              <a:rPr lang="ru-RU" sz="2000" b="1" dirty="0">
                <a:latin typeface="Century" panose="02040604050505020304" pitchFamily="18" charset="0"/>
              </a:rPr>
              <a:t> в </a:t>
            </a:r>
            <a:r>
              <a:rPr lang="ru-RU" sz="2000" b="1" dirty="0" err="1">
                <a:latin typeface="Century" panose="02040604050505020304" pitchFamily="18" charset="0"/>
              </a:rPr>
              <a:t>письмовій</a:t>
            </a:r>
            <a:r>
              <a:rPr lang="ru-RU" sz="2000" b="1" dirty="0">
                <a:latin typeface="Century" panose="02040604050505020304" pitchFamily="18" charset="0"/>
              </a:rPr>
              <a:t> </a:t>
            </a:r>
            <a:r>
              <a:rPr lang="ru-RU" sz="2000" b="1" dirty="0" err="1">
                <a:latin typeface="Century" panose="02040604050505020304" pitchFamily="18" charset="0"/>
              </a:rPr>
              <a:t>роботі</a:t>
            </a:r>
            <a:r>
              <a:rPr lang="ru-RU" sz="2000" b="1" dirty="0">
                <a:latin typeface="Century" panose="02040604050505020304" pitchFamily="18" charset="0"/>
              </a:rPr>
              <a:t>?, % </a:t>
            </a:r>
            <a:r>
              <a:rPr lang="ru-RU" sz="1600" b="1" i="1" dirty="0">
                <a:latin typeface="Century" panose="02040604050505020304" pitchFamily="18" charset="0"/>
              </a:rPr>
              <a:t>(ОБЕРІТЬ УСІ ПОТРІБНІ ВАРІАНТИ)</a:t>
            </a:r>
            <a:r>
              <a:rPr lang="uk-UA" sz="1600" b="1" i="1" dirty="0">
                <a:latin typeface="Century" panose="02040604050505020304" pitchFamily="18" charset="0"/>
              </a:rPr>
              <a:t/>
            </a:r>
            <a:br>
              <a:rPr lang="uk-UA" sz="1600" b="1" i="1" dirty="0">
                <a:latin typeface="Century" panose="02040604050505020304" pitchFamily="18" charset="0"/>
              </a:rPr>
            </a:br>
            <a:endParaRPr lang="uk-UA" sz="1600" b="1" dirty="0"/>
          </a:p>
        </p:txBody>
      </p:sp>
      <p:graphicFrame>
        <p:nvGraphicFramePr>
          <p:cNvPr id="3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6829681"/>
              </p:ext>
            </p:extLst>
          </p:nvPr>
        </p:nvGraphicFramePr>
        <p:xfrm>
          <a:off x="455022" y="1701140"/>
          <a:ext cx="11216641" cy="48332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0613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1872342" y="292967"/>
            <a:ext cx="872598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latin typeface="Century" panose="02040604050505020304" pitchFamily="18" charset="0"/>
              </a:rPr>
              <a:t>ВИКЛАДАЧІ</a:t>
            </a:r>
          </a:p>
          <a:p>
            <a:pPr algn="ctr"/>
            <a:endParaRPr lang="uk-UA" sz="2000" b="1" dirty="0" smtClean="0">
              <a:latin typeface="Century" panose="02040604050505020304" pitchFamily="18" charset="0"/>
            </a:endParaRPr>
          </a:p>
          <a:p>
            <a:pPr algn="ctr"/>
            <a:r>
              <a:rPr lang="uk-UA" sz="2000" b="1" dirty="0" smtClean="0">
                <a:latin typeface="Century" panose="02040604050505020304" pitchFamily="18" charset="0"/>
              </a:rPr>
              <a:t>Вкажіть</a:t>
            </a:r>
            <a:r>
              <a:rPr lang="uk-UA" sz="2000" b="1" dirty="0">
                <a:latin typeface="Century" panose="02040604050505020304" pitchFamily="18" charset="0"/>
              </a:rPr>
              <a:t>, в яких випадках Ви можете заплющити очі на плагіат?, % </a:t>
            </a:r>
            <a:endParaRPr lang="uk-UA" sz="2000" b="1" dirty="0" smtClean="0">
              <a:latin typeface="Century" panose="02040604050505020304" pitchFamily="18" charset="0"/>
            </a:endParaRPr>
          </a:p>
          <a:p>
            <a:pPr algn="ctr"/>
            <a:r>
              <a:rPr lang="uk-UA" sz="2000" b="1" i="1" dirty="0" smtClean="0">
                <a:latin typeface="Century" panose="02040604050505020304" pitchFamily="18" charset="0"/>
              </a:rPr>
              <a:t>(</a:t>
            </a:r>
            <a:r>
              <a:rPr lang="uk-UA" sz="1600" b="1" i="1" dirty="0" smtClean="0">
                <a:latin typeface="Century" panose="02040604050505020304" pitchFamily="18" charset="0"/>
              </a:rPr>
              <a:t>ОБЕРІТЬ </a:t>
            </a:r>
            <a:r>
              <a:rPr lang="uk-UA" sz="1600" b="1" i="1" dirty="0">
                <a:latin typeface="Century" panose="02040604050505020304" pitchFamily="18" charset="0"/>
              </a:rPr>
              <a:t>УСІ ПОТРІБНІ ВАРІАНТИ)</a:t>
            </a:r>
            <a:endParaRPr lang="uk-UA" sz="1600" b="1" dirty="0"/>
          </a:p>
        </p:txBody>
      </p:sp>
      <p:graphicFrame>
        <p:nvGraphicFramePr>
          <p:cNvPr id="3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5391486"/>
              </p:ext>
            </p:extLst>
          </p:nvPr>
        </p:nvGraphicFramePr>
        <p:xfrm>
          <a:off x="487679" y="1847669"/>
          <a:ext cx="11268892" cy="49900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9719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499</TotalTime>
  <Words>629</Words>
  <Application>Microsoft Office PowerPoint</Application>
  <PresentationFormat>Произвольный</PresentationFormat>
  <Paragraphs>130</Paragraphs>
  <Slides>25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Дрогобицький державний педагогічний університет імені Івана Франка</vt:lpstr>
      <vt:lpstr>МЕТА І ЗАВДАННЯ ДОСЛІДЖЕННЯ</vt:lpstr>
      <vt:lpstr>Презентация PowerPoint</vt:lpstr>
      <vt:lpstr>Презентация PowerPoint</vt:lpstr>
      <vt:lpstr>СТУДЕНТИ  Як часто протягом цього семестру Ви обговорювали з викладачами такі питання?, %</vt:lpstr>
      <vt:lpstr>СТУДЕНТИ Що, зазвичай, роблять викладачі, якщо ….?</vt:lpstr>
      <vt:lpstr>Презентация PowerPoint</vt:lpstr>
      <vt:lpstr>Презентация PowerPoint</vt:lpstr>
      <vt:lpstr>Презентация PowerPoint</vt:lpstr>
      <vt:lpstr>СТУДЕНТИ  Чи маєте Ви доступ до силабусів (тематичних планів курсів)?, %  (ОБЕРІТЬ УСІ ПОТРІБНІ ВАРІАНТИ) </vt:lpstr>
      <vt:lpstr>ВИКЛАДАЧІ  Як саме студенти отримують силабуси Вашого курсу?, %    (ОБЕРІТЬ УСІ ПОТРІБНІ ВАРІАНТИ)</vt:lpstr>
      <vt:lpstr>СТУДЕНТИ  Як Ви обираєте вибіркові навчальні дисципліни?, %</vt:lpstr>
      <vt:lpstr>СТУДЕНТИ  Чи проводять у вашому ЗВО опитування щодо рівня задоволеності пройденою навчальною дисципліною?, % </vt:lpstr>
      <vt:lpstr>Презентация PowerPoint</vt:lpstr>
      <vt:lpstr>ВИКЛАДАЧІ  Чи проводяться у Вашому ЗВО опитування щодо якості освітніх програм?, %  (ОБЕРІТЬ УСІ ПОТРІБНІ ВАРІАНТИ)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ВИСНОВКИ</vt:lpstr>
      <vt:lpstr>Рекомендації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Дрогобицький державний педагогічний університет імені Івана Франка</dc:title>
  <dc:creator>User</dc:creator>
  <cp:lastModifiedBy>Користувач Windows</cp:lastModifiedBy>
  <cp:revision>53</cp:revision>
  <cp:lastPrinted>2023-12-20T14:48:09Z</cp:lastPrinted>
  <dcterms:created xsi:type="dcterms:W3CDTF">2022-06-24T05:41:13Z</dcterms:created>
  <dcterms:modified xsi:type="dcterms:W3CDTF">2023-12-20T14:51:13Z</dcterms:modified>
</cp:coreProperties>
</file>